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9"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2"/>
    <p:restoredTop sz="96327"/>
  </p:normalViewPr>
  <p:slideViewPr>
    <p:cSldViewPr snapToGrid="0" snapToObjects="1" showGuides="1">
      <p:cViewPr varScale="1">
        <p:scale>
          <a:sx n="101" d="100"/>
          <a:sy n="101" d="100"/>
        </p:scale>
        <p:origin x="2448" y="7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E2BECA-56F3-7E40-BEE9-50225673ED4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1164046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E2BECA-56F3-7E40-BEE9-50225673ED4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985797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E2BECA-56F3-7E40-BEE9-50225673ED4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913117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E2BECA-56F3-7E40-BEE9-50225673ED4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984627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E2BECA-56F3-7E40-BEE9-50225673ED4A}" type="datetimeFigureOut">
              <a:rPr lang="en-US" smtClean="0"/>
              <a:t>4/1/2021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075492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E2BECA-56F3-7E40-BEE9-50225673ED4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980322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E2BECA-56F3-7E40-BEE9-50225673ED4A}" type="datetimeFigureOut">
              <a:rPr lang="en-US" smtClean="0"/>
              <a:t>4/1/2021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840283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E2BECA-56F3-7E40-BEE9-50225673ED4A}" type="datetimeFigureOut">
              <a:rPr lang="en-US" smtClean="0"/>
              <a:t>4/1/2021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716384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E2BECA-56F3-7E40-BEE9-50225673ED4A}" type="datetimeFigureOut">
              <a:rPr lang="en-US" smtClean="0"/>
              <a:t>4/1/2021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2497347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3E2BECA-56F3-7E40-BEE9-50225673ED4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1891831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3E2BECA-56F3-7E40-BEE9-50225673ED4A}" type="datetimeFigureOut">
              <a:rPr lang="en-US" smtClean="0"/>
              <a:t>4/1/2021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E02644-7711-4F42-A64B-0627D6A34B01}" type="slidenum">
              <a:rPr lang="en-US" smtClean="0"/>
              <a:t>‹#›</a:t>
            </a:fld>
            <a:endParaRPr lang="en-US"/>
          </a:p>
        </p:txBody>
      </p:sp>
    </p:spTree>
    <p:extLst>
      <p:ext uri="{BB962C8B-B14F-4D97-AF65-F5344CB8AC3E}">
        <p14:creationId xmlns:p14="http://schemas.microsoft.com/office/powerpoint/2010/main" val="3347825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3E2BECA-56F3-7E40-BEE9-50225673ED4A}" type="datetimeFigureOut">
              <a:rPr lang="en-US" smtClean="0"/>
              <a:t>4/1/2021</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BE02644-7711-4F42-A64B-0627D6A34B01}" type="slidenum">
              <a:rPr lang="en-US" smtClean="0"/>
              <a:t>‹#›</a:t>
            </a:fld>
            <a:endParaRPr lang="en-US"/>
          </a:p>
        </p:txBody>
      </p:sp>
    </p:spTree>
    <p:extLst>
      <p:ext uri="{BB962C8B-B14F-4D97-AF65-F5344CB8AC3E}">
        <p14:creationId xmlns:p14="http://schemas.microsoft.com/office/powerpoint/2010/main" val="36771329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39BC8-B7B5-E84E-8901-F6337F3A72C3}"/>
              </a:ext>
            </a:extLst>
          </p:cNvPr>
          <p:cNvSpPr>
            <a:spLocks noGrp="1"/>
          </p:cNvSpPr>
          <p:nvPr>
            <p:ph type="ctrTitle"/>
          </p:nvPr>
        </p:nvSpPr>
        <p:spPr/>
        <p:txBody>
          <a:bodyPr/>
          <a:lstStyle/>
          <a:p>
            <a:endParaRPr lang="en-US"/>
          </a:p>
        </p:txBody>
      </p:sp>
      <p:sp>
        <p:nvSpPr>
          <p:cNvPr id="4" name="Rectangle 3">
            <a:extLst>
              <a:ext uri="{FF2B5EF4-FFF2-40B4-BE49-F238E27FC236}">
                <a16:creationId xmlns:a16="http://schemas.microsoft.com/office/drawing/2014/main" id="{74ED42B9-99A5-9A46-AFB4-DF9ED8AFF9F2}"/>
              </a:ext>
            </a:extLst>
          </p:cNvPr>
          <p:cNvSpPr/>
          <p:nvPr/>
        </p:nvSpPr>
        <p:spPr>
          <a:xfrm>
            <a:off x="268941" y="225912"/>
            <a:ext cx="6408950" cy="763793"/>
          </a:xfrm>
          <a:prstGeom prst="rect">
            <a:avLst/>
          </a:prstGeom>
          <a:ln w="28575"/>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000" dirty="0">
                <a:latin typeface="Calibri" panose="020F0502020204030204" pitchFamily="34" charset="0"/>
                <a:cs typeface="Calibri" panose="020F0502020204030204" pitchFamily="34" charset="0"/>
              </a:rPr>
              <a:t>Standard Algorithm for Division</a:t>
            </a:r>
          </a:p>
        </p:txBody>
      </p:sp>
      <p:sp>
        <p:nvSpPr>
          <p:cNvPr id="5" name="Rectangle 4">
            <a:extLst>
              <a:ext uri="{FF2B5EF4-FFF2-40B4-BE49-F238E27FC236}">
                <a16:creationId xmlns:a16="http://schemas.microsoft.com/office/drawing/2014/main" id="{90F22204-B7F2-8D41-BE70-1FB5BE533320}"/>
              </a:ext>
            </a:extLst>
          </p:cNvPr>
          <p:cNvSpPr/>
          <p:nvPr/>
        </p:nvSpPr>
        <p:spPr>
          <a:xfrm>
            <a:off x="268941" y="1151067"/>
            <a:ext cx="6408950" cy="7767021"/>
          </a:xfrm>
          <a:prstGeom prst="rect">
            <a:avLst/>
          </a:prstGeom>
          <a:ln w="28575">
            <a:solidFill>
              <a:schemeClr val="tx1"/>
            </a:solidFill>
          </a:ln>
        </p:spPr>
        <p:style>
          <a:lnRef idx="2">
            <a:schemeClr val="accent3"/>
          </a:lnRef>
          <a:fillRef idx="1">
            <a:schemeClr val="lt1"/>
          </a:fillRef>
          <a:effectRef idx="0">
            <a:schemeClr val="accent3"/>
          </a:effectRef>
          <a:fontRef idx="minor">
            <a:schemeClr val="dk1"/>
          </a:fontRef>
        </p:style>
        <p:txBody>
          <a:bodyPr rtlCol="0" anchor="t"/>
          <a:lstStyle/>
          <a:p>
            <a:endParaRPr lang="en-US" sz="1200" dirty="0"/>
          </a:p>
          <a:p>
            <a:r>
              <a:rPr lang="en-US" sz="1400" b="1" dirty="0"/>
              <a:t>How It Works:</a:t>
            </a:r>
            <a:r>
              <a:rPr lang="en-US" sz="1400" dirty="0"/>
              <a:t> The algorithm is a digit-based procedure for dividing.</a:t>
            </a:r>
          </a:p>
          <a:p>
            <a:endParaRPr lang="en-US" sz="1400" dirty="0"/>
          </a:p>
          <a:p>
            <a:pPr marL="342900" indent="-342900">
              <a:buAutoNum type="arabicPeriod"/>
            </a:pPr>
            <a:r>
              <a:rPr lang="en-US" sz="1400" dirty="0"/>
              <a:t>Determine how many groups of the divisor are in an amount of the dividend. In the following example, there are no (whole number) groups of 35 in 3. So, it is expanded to 36. There is 1 group of 35 in 36.</a:t>
            </a:r>
          </a:p>
          <a:p>
            <a:pPr marL="342900" indent="-342900">
              <a:buAutoNum type="arabicPeriod"/>
            </a:pPr>
            <a:r>
              <a:rPr lang="en-US" sz="1400" dirty="0"/>
              <a:t>1 </a:t>
            </a:r>
            <a:r>
              <a:rPr lang="en-US" sz="1400" b="0" dirty="0">
                <a:solidFill>
                  <a:schemeClr val="tx1"/>
                </a:solidFill>
                <a:effectLst/>
              </a:rPr>
              <a:t>×</a:t>
            </a:r>
            <a:r>
              <a:rPr lang="en-US" sz="1400" dirty="0"/>
              <a:t> 35 is 35. Note that the 1 is in the hundreds place so it is 1 hundred times 35, creating 3,500. </a:t>
            </a:r>
          </a:p>
          <a:p>
            <a:pPr marL="342900" indent="-342900">
              <a:buAutoNum type="arabicPeriod"/>
            </a:pPr>
            <a:r>
              <a:rPr lang="en-US" sz="1400" dirty="0"/>
              <a:t>3,500 is subtracted from 3,687 with a difference of 187. </a:t>
            </a:r>
          </a:p>
          <a:p>
            <a:pPr marL="342900" indent="-342900">
              <a:buAutoNum type="arabicPeriod"/>
            </a:pPr>
            <a:r>
              <a:rPr lang="en-US" sz="1400" dirty="0"/>
              <a:t>There are no (whole number) groups of 18, so a 0 is recorded and 187 is considered.</a:t>
            </a:r>
          </a:p>
          <a:p>
            <a:pPr marL="342900" indent="-342900">
              <a:buAutoNum type="arabicPeriod"/>
            </a:pPr>
            <a:r>
              <a:rPr lang="en-US" sz="1400" dirty="0"/>
              <a:t>There are 5 groups of 35 in 187. 5 </a:t>
            </a:r>
            <a:r>
              <a:rPr lang="en-US" sz="1400" b="0" dirty="0">
                <a:solidFill>
                  <a:schemeClr val="tx1"/>
                </a:solidFill>
                <a:effectLst/>
              </a:rPr>
              <a:t>×</a:t>
            </a:r>
            <a:r>
              <a:rPr lang="en-US" sz="1400" dirty="0"/>
              <a:t> 35 = 175. </a:t>
            </a:r>
          </a:p>
          <a:p>
            <a:pPr marL="342900" indent="-342900">
              <a:buAutoNum type="arabicPeriod"/>
            </a:pPr>
            <a:r>
              <a:rPr lang="en-US" sz="1400" dirty="0"/>
              <a:t>In this example, 3,687 divided by 35 is 105 with a remainder of 5.</a:t>
            </a:r>
          </a:p>
          <a:p>
            <a:endParaRPr lang="en-US" sz="1400" dirty="0"/>
          </a:p>
          <a:p>
            <a:r>
              <a:rPr lang="en-US" sz="1400" b="1" dirty="0"/>
              <a:t>When It’s Useful: </a:t>
            </a:r>
            <a:r>
              <a:rPr lang="en-US" sz="1400" dirty="0"/>
              <a:t>The algorithm becomes more useful as the number of digits increases in the </a:t>
            </a:r>
            <a:r>
              <a:rPr lang="en-US" sz="1400"/>
              <a:t>dividend or divisor</a:t>
            </a:r>
            <a:r>
              <a:rPr lang="en-US" sz="1400" dirty="0"/>
              <a:t>.</a:t>
            </a:r>
          </a:p>
        </p:txBody>
      </p:sp>
      <p:pic>
        <p:nvPicPr>
          <p:cNvPr id="6" name="Picture 5" descr="Text&#10;&#10;Description automatically generated">
            <a:extLst>
              <a:ext uri="{FF2B5EF4-FFF2-40B4-BE49-F238E27FC236}">
                <a16:creationId xmlns:a16="http://schemas.microsoft.com/office/drawing/2014/main" id="{8F034ACB-34BF-0E44-A990-9C02333FBED0}"/>
              </a:ext>
            </a:extLst>
          </p:cNvPr>
          <p:cNvPicPr>
            <a:picLocks noChangeAspect="1"/>
          </p:cNvPicPr>
          <p:nvPr/>
        </p:nvPicPr>
        <p:blipFill>
          <a:blip r:embed="rId2"/>
          <a:stretch>
            <a:fillRect/>
          </a:stretch>
        </p:blipFill>
        <p:spPr>
          <a:xfrm>
            <a:off x="1752600" y="4841313"/>
            <a:ext cx="3352800" cy="3889989"/>
          </a:xfrm>
          <a:prstGeom prst="rect">
            <a:avLst/>
          </a:prstGeom>
          <a:ln>
            <a:solidFill>
              <a:schemeClr val="tx1"/>
            </a:solidFill>
          </a:ln>
        </p:spPr>
      </p:pic>
    </p:spTree>
    <p:extLst>
      <p:ext uri="{BB962C8B-B14F-4D97-AF65-F5344CB8AC3E}">
        <p14:creationId xmlns:p14="http://schemas.microsoft.com/office/powerpoint/2010/main" val="18003871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467</TotalTime>
  <Words>177</Words>
  <Application>Microsoft Office PowerPoint</Application>
  <PresentationFormat>Letter Paper (8.5x11 in)</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Christina West</cp:lastModifiedBy>
  <cp:revision>70</cp:revision>
  <dcterms:created xsi:type="dcterms:W3CDTF">2021-01-10T13:40:23Z</dcterms:created>
  <dcterms:modified xsi:type="dcterms:W3CDTF">2021-04-02T00:00:49Z</dcterms:modified>
</cp:coreProperties>
</file>