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6"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2"/>
    <p:restoredTop sz="96327"/>
  </p:normalViewPr>
  <p:slideViewPr>
    <p:cSldViewPr snapToGrid="0" snapToObjects="1" showGuides="1">
      <p:cViewPr varScale="1">
        <p:scale>
          <a:sx n="101" d="100"/>
          <a:sy n="101" d="100"/>
        </p:scale>
        <p:origin x="2448" y="7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E2BECA-56F3-7E40-BEE9-50225673ED4A}"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1164046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2BECA-56F3-7E40-BEE9-50225673ED4A}"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398579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2BECA-56F3-7E40-BEE9-50225673ED4A}"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391311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2BECA-56F3-7E40-BEE9-50225673ED4A}"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984627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E2BECA-56F3-7E40-BEE9-50225673ED4A}"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307549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E2BECA-56F3-7E40-BEE9-50225673ED4A}"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398032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E2BECA-56F3-7E40-BEE9-50225673ED4A}" type="datetimeFigureOut">
              <a:rPr lang="en-US" smtClean="0"/>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384028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E2BECA-56F3-7E40-BEE9-50225673ED4A}" type="datetimeFigureOut">
              <a:rPr lang="en-US" smtClean="0"/>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71638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2BECA-56F3-7E40-BEE9-50225673ED4A}"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249734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3E2BECA-56F3-7E40-BEE9-50225673ED4A}"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189183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3E2BECA-56F3-7E40-BEE9-50225673ED4A}"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02644-7711-4F42-A64B-0627D6A34B01}" type="slidenum">
              <a:rPr lang="en-US" smtClean="0"/>
              <a:t>‹#›</a:t>
            </a:fld>
            <a:endParaRPr lang="en-US"/>
          </a:p>
        </p:txBody>
      </p:sp>
    </p:spTree>
    <p:extLst>
      <p:ext uri="{BB962C8B-B14F-4D97-AF65-F5344CB8AC3E}">
        <p14:creationId xmlns:p14="http://schemas.microsoft.com/office/powerpoint/2010/main" val="334782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3E2BECA-56F3-7E40-BEE9-50225673ED4A}" type="datetimeFigureOut">
              <a:rPr lang="en-US" smtClean="0"/>
              <a:t>4/1/2021</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7BE02644-7711-4F42-A64B-0627D6A34B01}" type="slidenum">
              <a:rPr lang="en-US" smtClean="0"/>
              <a:t>‹#›</a:t>
            </a:fld>
            <a:endParaRPr lang="en-US"/>
          </a:p>
        </p:txBody>
      </p:sp>
    </p:spTree>
    <p:extLst>
      <p:ext uri="{BB962C8B-B14F-4D97-AF65-F5344CB8AC3E}">
        <p14:creationId xmlns:p14="http://schemas.microsoft.com/office/powerpoint/2010/main" val="367713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9BC8-B7B5-E84E-8901-F6337F3A72C3}"/>
              </a:ext>
            </a:extLst>
          </p:cNvPr>
          <p:cNvSpPr>
            <a:spLocks noGrp="1"/>
          </p:cNvSpPr>
          <p:nvPr>
            <p:ph type="ctrTitle"/>
          </p:nvPr>
        </p:nvSpPr>
        <p:spPr/>
        <p:txBody>
          <a:bodyPr/>
          <a:lstStyle/>
          <a:p>
            <a:endParaRPr lang="en-US"/>
          </a:p>
        </p:txBody>
      </p:sp>
      <p:sp>
        <p:nvSpPr>
          <p:cNvPr id="4" name="Rectangle 3">
            <a:extLst>
              <a:ext uri="{FF2B5EF4-FFF2-40B4-BE49-F238E27FC236}">
                <a16:creationId xmlns:a16="http://schemas.microsoft.com/office/drawing/2014/main" id="{74ED42B9-99A5-9A46-AFB4-DF9ED8AFF9F2}"/>
              </a:ext>
            </a:extLst>
          </p:cNvPr>
          <p:cNvSpPr/>
          <p:nvPr/>
        </p:nvSpPr>
        <p:spPr>
          <a:xfrm>
            <a:off x="268941" y="225911"/>
            <a:ext cx="6408950" cy="763793"/>
          </a:xfrm>
          <a:prstGeom prst="rect">
            <a:avLst/>
          </a:prstGeom>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Partial Quotients</a:t>
            </a:r>
          </a:p>
        </p:txBody>
      </p:sp>
      <p:sp>
        <p:nvSpPr>
          <p:cNvPr id="5" name="Rectangle 4">
            <a:extLst>
              <a:ext uri="{FF2B5EF4-FFF2-40B4-BE49-F238E27FC236}">
                <a16:creationId xmlns:a16="http://schemas.microsoft.com/office/drawing/2014/main" id="{90F22204-B7F2-8D41-BE70-1FB5BE533320}"/>
              </a:ext>
            </a:extLst>
          </p:cNvPr>
          <p:cNvSpPr/>
          <p:nvPr/>
        </p:nvSpPr>
        <p:spPr>
          <a:xfrm>
            <a:off x="268941" y="1151067"/>
            <a:ext cx="6408950" cy="7767021"/>
          </a:xfrm>
          <a:prstGeom prst="rect">
            <a:avLst/>
          </a:prstGeom>
          <a:ln w="28575">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r>
              <a:rPr lang="en-US" sz="1400" b="1" dirty="0">
                <a:solidFill>
                  <a:schemeClr val="tx1"/>
                </a:solidFill>
              </a:rPr>
              <a:t>How It Works: </a:t>
            </a:r>
            <a:r>
              <a:rPr lang="en-US" sz="1400" dirty="0">
                <a:solidFill>
                  <a:schemeClr val="tx1"/>
                </a:solidFill>
              </a:rPr>
              <a:t>We can remove easy-to-find groups from the dividend until there are no more groups to remove. </a:t>
            </a:r>
          </a:p>
          <a:p>
            <a:endParaRPr lang="en-US" sz="1400" dirty="0">
              <a:solidFill>
                <a:schemeClr val="tx1"/>
              </a:solidFill>
            </a:endParaRPr>
          </a:p>
          <a:p>
            <a:pPr marL="342900" indent="-342900">
              <a:buAutoNum type="arabicPeriod"/>
            </a:pPr>
            <a:r>
              <a:rPr lang="en-US" sz="1400" dirty="0">
                <a:solidFill>
                  <a:schemeClr val="tx1"/>
                </a:solidFill>
              </a:rPr>
              <a:t>Find a friendly amount to take from the dividend. </a:t>
            </a:r>
          </a:p>
          <a:p>
            <a:pPr marL="342900" indent="-342900">
              <a:buAutoNum type="arabicPeriod"/>
            </a:pPr>
            <a:r>
              <a:rPr lang="en-US" sz="1400" dirty="0">
                <a:solidFill>
                  <a:schemeClr val="tx1"/>
                </a:solidFill>
              </a:rPr>
              <a:t>Find a friendly amount to take from what is left. </a:t>
            </a:r>
          </a:p>
          <a:p>
            <a:pPr marL="342900" indent="-342900">
              <a:buAutoNum type="arabicPeriod"/>
            </a:pPr>
            <a:r>
              <a:rPr lang="en-US" sz="1400" dirty="0">
                <a:solidFill>
                  <a:schemeClr val="tx1"/>
                </a:solidFill>
              </a:rPr>
              <a:t>Continue removing friendly amounts until nothing is left to remove. </a:t>
            </a:r>
          </a:p>
          <a:p>
            <a:pPr marL="342900" indent="-342900">
              <a:buAutoNum type="arabicPeriod"/>
            </a:pPr>
            <a:r>
              <a:rPr lang="en-US" sz="1400" dirty="0">
                <a:solidFill>
                  <a:schemeClr val="tx1"/>
                </a:solidFill>
              </a:rPr>
              <a:t>Find the total number of groups taken away.</a:t>
            </a:r>
          </a:p>
          <a:p>
            <a:pPr marL="342900" indent="-342900">
              <a:buAutoNum type="arabicPeriod"/>
            </a:pPr>
            <a:endParaRPr lang="en-US" sz="1400" dirty="0">
              <a:solidFill>
                <a:schemeClr val="tx1"/>
              </a:solidFill>
            </a:endParaRPr>
          </a:p>
          <a:p>
            <a:r>
              <a:rPr lang="en-US" sz="1400" dirty="0">
                <a:solidFill>
                  <a:schemeClr val="tx1"/>
                </a:solidFill>
              </a:rPr>
              <a:t>The left example shows that 100 is as a friendly amount to remove: 20 groups of 5 are in 100. 100 is removed and 265 is left. Another 100 can be removed, leaving 165. This is continued until nothing is left to remove. Then you add up the number of groups removed: 20 + 20 + 30 + 5 = 73.</a:t>
            </a:r>
          </a:p>
          <a:p>
            <a:endParaRPr lang="en-US" sz="1400" dirty="0">
              <a:solidFill>
                <a:schemeClr val="tx1"/>
              </a:solidFill>
            </a:endParaRPr>
          </a:p>
          <a:p>
            <a:r>
              <a:rPr lang="en-US" sz="1400" dirty="0">
                <a:solidFill>
                  <a:schemeClr val="tx1"/>
                </a:solidFill>
              </a:rPr>
              <a:t>The same process is applied to the right example. However, 350 was a friendly amount removed. Again, there are 73 groups of 5 in 365, so 365 ÷ 5 = 73.</a:t>
            </a:r>
          </a:p>
          <a:p>
            <a:endParaRPr lang="en-US" sz="1400" dirty="0">
              <a:solidFill>
                <a:schemeClr val="tx1"/>
              </a:solidFill>
            </a:endParaRPr>
          </a:p>
          <a:p>
            <a:r>
              <a:rPr lang="en-US" sz="1400" b="1" dirty="0">
                <a:solidFill>
                  <a:schemeClr val="tx1"/>
                </a:solidFill>
              </a:rPr>
              <a:t>When It’s Useful: </a:t>
            </a:r>
            <a:r>
              <a:rPr lang="en-US" sz="1400" dirty="0">
                <a:solidFill>
                  <a:schemeClr val="tx1"/>
                </a:solidFill>
              </a:rPr>
              <a:t>Partial Quotients is almost always useful. It can become difficult to use as the number </a:t>
            </a:r>
            <a:r>
              <a:rPr lang="en-US" sz="1400">
                <a:solidFill>
                  <a:schemeClr val="tx1"/>
                </a:solidFill>
              </a:rPr>
              <a:t>of digits increases </a:t>
            </a:r>
            <a:r>
              <a:rPr lang="en-US" sz="1400" dirty="0">
                <a:solidFill>
                  <a:schemeClr val="tx1"/>
                </a:solidFill>
              </a:rPr>
              <a:t>in the divisor </a:t>
            </a:r>
            <a:r>
              <a:rPr lang="en-US" sz="1400">
                <a:solidFill>
                  <a:schemeClr val="tx1"/>
                </a:solidFill>
              </a:rPr>
              <a:t>or dividend.</a:t>
            </a:r>
            <a:endParaRPr lang="en-US" sz="1400" dirty="0">
              <a:solidFill>
                <a:schemeClr val="tx1"/>
              </a:solidFill>
            </a:endParaRPr>
          </a:p>
        </p:txBody>
      </p:sp>
      <p:pic>
        <p:nvPicPr>
          <p:cNvPr id="6" name="Picture 5" descr="A picture containing chart&#10;&#10;Description automatically generated">
            <a:extLst>
              <a:ext uri="{FF2B5EF4-FFF2-40B4-BE49-F238E27FC236}">
                <a16:creationId xmlns:a16="http://schemas.microsoft.com/office/drawing/2014/main" id="{62F4367D-94C3-6748-A23D-F348E1455838}"/>
              </a:ext>
            </a:extLst>
          </p:cNvPr>
          <p:cNvPicPr>
            <a:picLocks noChangeAspect="1"/>
          </p:cNvPicPr>
          <p:nvPr/>
        </p:nvPicPr>
        <p:blipFill>
          <a:blip r:embed="rId2"/>
          <a:stretch>
            <a:fillRect/>
          </a:stretch>
        </p:blipFill>
        <p:spPr>
          <a:xfrm>
            <a:off x="790320" y="5327161"/>
            <a:ext cx="1740846" cy="3347041"/>
          </a:xfrm>
          <a:prstGeom prst="rect">
            <a:avLst/>
          </a:prstGeom>
          <a:ln>
            <a:solidFill>
              <a:schemeClr val="tx1"/>
            </a:solidFill>
          </a:ln>
        </p:spPr>
      </p:pic>
      <p:pic>
        <p:nvPicPr>
          <p:cNvPr id="10" name="Picture 9">
            <a:extLst>
              <a:ext uri="{FF2B5EF4-FFF2-40B4-BE49-F238E27FC236}">
                <a16:creationId xmlns:a16="http://schemas.microsoft.com/office/drawing/2014/main" id="{CDDACA6D-8D1F-E44D-A8A5-AA0F0FDAE1A7}"/>
              </a:ext>
            </a:extLst>
          </p:cNvPr>
          <p:cNvPicPr>
            <a:picLocks noChangeAspect="1"/>
          </p:cNvPicPr>
          <p:nvPr/>
        </p:nvPicPr>
        <p:blipFill>
          <a:blip r:embed="rId3"/>
          <a:stretch>
            <a:fillRect/>
          </a:stretch>
        </p:blipFill>
        <p:spPr>
          <a:xfrm>
            <a:off x="4114188" y="5327161"/>
            <a:ext cx="2104309" cy="3347041"/>
          </a:xfrm>
          <a:prstGeom prst="rect">
            <a:avLst/>
          </a:prstGeom>
          <a:ln>
            <a:solidFill>
              <a:schemeClr val="tx1"/>
            </a:solidFill>
          </a:ln>
        </p:spPr>
      </p:pic>
    </p:spTree>
    <p:extLst>
      <p:ext uri="{BB962C8B-B14F-4D97-AF65-F5344CB8AC3E}">
        <p14:creationId xmlns:p14="http://schemas.microsoft.com/office/powerpoint/2010/main" val="15520226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471</TotalTime>
  <Words>199</Words>
  <Application>Microsoft Office PowerPoint</Application>
  <PresentationFormat>Letter Paper (8.5x11 in)</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J. SanGiovanni</dc:creator>
  <cp:lastModifiedBy>Christina West</cp:lastModifiedBy>
  <cp:revision>67</cp:revision>
  <dcterms:created xsi:type="dcterms:W3CDTF">2021-01-10T13:40:23Z</dcterms:created>
  <dcterms:modified xsi:type="dcterms:W3CDTF">2021-04-02T00:00:14Z</dcterms:modified>
</cp:coreProperties>
</file>