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5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2"/>
    <p:restoredTop sz="96327"/>
  </p:normalViewPr>
  <p:slideViewPr>
    <p:cSldViewPr snapToGrid="0" snapToObjects="1" showGuides="1">
      <p:cViewPr varScale="1">
        <p:scale>
          <a:sx n="55" d="100"/>
          <a:sy n="55" d="100"/>
        </p:scale>
        <p:origin x="2514" y="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i Mirsadjadi" userId="829506b3-188b-40ef-b775-a5ec767efb4e" providerId="ADAL" clId="{F7EBC33F-3374-4EC2-AB3C-2C0D197DA323}"/>
    <pc:docChg chg="modSld">
      <pc:chgData name="Tori Mirsadjadi" userId="829506b3-188b-40ef-b775-a5ec767efb4e" providerId="ADAL" clId="{F7EBC33F-3374-4EC2-AB3C-2C0D197DA323}" dt="2021-06-16T21:52:23.336" v="2" actId="20577"/>
      <pc:docMkLst>
        <pc:docMk/>
      </pc:docMkLst>
      <pc:sldChg chg="modSp mod">
        <pc:chgData name="Tori Mirsadjadi" userId="829506b3-188b-40ef-b775-a5ec767efb4e" providerId="ADAL" clId="{F7EBC33F-3374-4EC2-AB3C-2C0D197DA323}" dt="2021-06-16T21:52:23.336" v="2" actId="20577"/>
        <pc:sldMkLst>
          <pc:docMk/>
          <pc:sldMk cId="2714214944" sldId="275"/>
        </pc:sldMkLst>
        <pc:spChg chg="mod">
          <ac:chgData name="Tori Mirsadjadi" userId="829506b3-188b-40ef-b775-a5ec767efb4e" providerId="ADAL" clId="{F7EBC33F-3374-4EC2-AB3C-2C0D197DA323}" dt="2021-06-16T21:52:23.336" v="2" actId="20577"/>
          <ac:spMkLst>
            <pc:docMk/>
            <pc:sldMk cId="2714214944" sldId="275"/>
            <ac:spMk id="5" creationId="{90F22204-B7F2-8D41-BE70-1FB5BE53332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BECA-56F3-7E40-BEE9-50225673ED4A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2644-7711-4F42-A64B-0627D6A34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046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BECA-56F3-7E40-BEE9-50225673ED4A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2644-7711-4F42-A64B-0627D6A34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797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BECA-56F3-7E40-BEE9-50225673ED4A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2644-7711-4F42-A64B-0627D6A34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117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BECA-56F3-7E40-BEE9-50225673ED4A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2644-7711-4F42-A64B-0627D6A34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627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BECA-56F3-7E40-BEE9-50225673ED4A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2644-7711-4F42-A64B-0627D6A34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492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BECA-56F3-7E40-BEE9-50225673ED4A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2644-7711-4F42-A64B-0627D6A34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32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BECA-56F3-7E40-BEE9-50225673ED4A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2644-7711-4F42-A64B-0627D6A34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283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BECA-56F3-7E40-BEE9-50225673ED4A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2644-7711-4F42-A64B-0627D6A34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38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BECA-56F3-7E40-BEE9-50225673ED4A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2644-7711-4F42-A64B-0627D6A34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347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BECA-56F3-7E40-BEE9-50225673ED4A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2644-7711-4F42-A64B-0627D6A34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83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BECA-56F3-7E40-BEE9-50225673ED4A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2644-7711-4F42-A64B-0627D6A34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825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2BECA-56F3-7E40-BEE9-50225673ED4A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02644-7711-4F42-A64B-0627D6A34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13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39BC8-B7B5-E84E-8901-F6337F3A72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ED42B9-99A5-9A46-AFB4-DF9ED8AFF9F2}"/>
              </a:ext>
            </a:extLst>
          </p:cNvPr>
          <p:cNvSpPr/>
          <p:nvPr/>
        </p:nvSpPr>
        <p:spPr>
          <a:xfrm>
            <a:off x="268941" y="225911"/>
            <a:ext cx="6408950" cy="763793"/>
          </a:xfrm>
          <a:prstGeom prst="rect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Think Multiplication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F22204-B7F2-8D41-BE70-1FB5BE533320}"/>
              </a:ext>
            </a:extLst>
          </p:cNvPr>
          <p:cNvSpPr/>
          <p:nvPr/>
        </p:nvSpPr>
        <p:spPr>
          <a:xfrm>
            <a:off x="268941" y="1151067"/>
            <a:ext cx="6408950" cy="7767021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400" b="1" dirty="0">
                <a:solidFill>
                  <a:schemeClr val="tx1"/>
                </a:solidFill>
              </a:rPr>
              <a:t>How It Works: </a:t>
            </a:r>
            <a:r>
              <a:rPr lang="en-US" sz="1400" dirty="0">
                <a:solidFill>
                  <a:schemeClr val="tx1"/>
                </a:solidFill>
              </a:rPr>
              <a:t>We can use the relationship between multiplication and division to solve division problems. Division is also a missing factor multiplication problem.  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Rethink the division problem as a missing factor multiplication problem.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Use multiplication to find the unknown factor.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Once known, the factor becomes the quotient of the original problem.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The left example shows that the problem is thought as 6 </a:t>
            </a:r>
            <a:r>
              <a:rPr lang="en-US" sz="1400" b="0" dirty="0">
                <a:solidFill>
                  <a:schemeClr val="tx1"/>
                </a:solidFill>
                <a:effectLst/>
              </a:rPr>
              <a:t>×</a:t>
            </a:r>
            <a:r>
              <a:rPr lang="en-US" sz="1400" dirty="0">
                <a:solidFill>
                  <a:schemeClr val="tx1"/>
                </a:solidFill>
              </a:rPr>
              <a:t> ? = 366. The relationships between 366 and 6 are recognized. 6 </a:t>
            </a:r>
            <a:r>
              <a:rPr lang="en-US" sz="1400" b="0" dirty="0">
                <a:solidFill>
                  <a:schemeClr val="tx1"/>
                </a:solidFill>
                <a:effectLst/>
              </a:rPr>
              <a:t>×</a:t>
            </a:r>
            <a:r>
              <a:rPr lang="en-US" sz="1400" dirty="0">
                <a:solidFill>
                  <a:schemeClr val="tx1"/>
                </a:solidFill>
              </a:rPr>
              <a:t> 60 = 360. 6 </a:t>
            </a:r>
            <a:r>
              <a:rPr lang="en-US" sz="1400" b="0" dirty="0">
                <a:solidFill>
                  <a:schemeClr val="tx1"/>
                </a:solidFill>
                <a:effectLst/>
              </a:rPr>
              <a:t>×</a:t>
            </a:r>
            <a:r>
              <a:rPr lang="en-US" sz="1400" dirty="0">
                <a:solidFill>
                  <a:schemeClr val="tx1"/>
                </a:solidFill>
              </a:rPr>
              <a:t> 1 = 6. 6 </a:t>
            </a:r>
            <a:r>
              <a:rPr lang="en-US" sz="1400" b="0" dirty="0">
                <a:solidFill>
                  <a:schemeClr val="tx1"/>
                </a:solidFill>
                <a:effectLst/>
              </a:rPr>
              <a:t>×</a:t>
            </a:r>
            <a:r>
              <a:rPr lang="en-US" sz="1400" dirty="0">
                <a:solidFill>
                  <a:schemeClr val="tx1"/>
                </a:solidFill>
              </a:rPr>
              <a:t> 61 = 366, so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366 ÷ 6 = 61.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The right example is similar. 154 is recognized as 140 and 14, which are both products of 7. 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b="1" dirty="0">
                <a:solidFill>
                  <a:schemeClr val="tx1"/>
                </a:solidFill>
              </a:rPr>
              <a:t>When It’s Useful: </a:t>
            </a:r>
            <a:r>
              <a:rPr lang="en-US" sz="1400" dirty="0">
                <a:solidFill>
                  <a:schemeClr val="tx1"/>
                </a:solidFill>
              </a:rPr>
              <a:t>Think Multiplication is useful when division problems have clear relationships to multiplication problems.</a:t>
            </a:r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F7CAF57D-3E14-5740-852F-1B3660839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959" y="4841314"/>
            <a:ext cx="2837406" cy="39480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E27F91D4-5344-7A40-ABBE-3DCE2A8D7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35" y="4841314"/>
            <a:ext cx="2940595" cy="39480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14214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466</TotalTime>
  <Words>151</Words>
  <Application>Microsoft Office PowerPoint</Application>
  <PresentationFormat>Letter Paper (8.5x11 in)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J. SanGiovanni</dc:creator>
  <cp:lastModifiedBy>Tori Mirsadjadi</cp:lastModifiedBy>
  <cp:revision>63</cp:revision>
  <dcterms:created xsi:type="dcterms:W3CDTF">2021-01-10T13:40:23Z</dcterms:created>
  <dcterms:modified xsi:type="dcterms:W3CDTF">2021-06-16T21:52:25Z</dcterms:modified>
</cp:coreProperties>
</file>