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2"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4"/>
    <p:restoredTop sz="96327"/>
  </p:normalViewPr>
  <p:slideViewPr>
    <p:cSldViewPr snapToGrid="0" snapToObjects="1" showGuides="1">
      <p:cViewPr varScale="1">
        <p:scale>
          <a:sx n="87" d="100"/>
          <a:sy n="87" d="100"/>
        </p:scale>
        <p:origin x="696" y="9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i Mirsadjadi" userId="829506b3-188b-40ef-b775-a5ec767efb4e" providerId="ADAL" clId="{BB4C501B-18BB-499B-81F9-9830865083AE}"/>
    <pc:docChg chg="modSld">
      <pc:chgData name="Tori Mirsadjadi" userId="829506b3-188b-40ef-b775-a5ec767efb4e" providerId="ADAL" clId="{BB4C501B-18BB-499B-81F9-9830865083AE}" dt="2021-05-14T17:15:05.029" v="14" actId="20577"/>
      <pc:docMkLst>
        <pc:docMk/>
      </pc:docMkLst>
      <pc:sldChg chg="modSp mod">
        <pc:chgData name="Tori Mirsadjadi" userId="829506b3-188b-40ef-b775-a5ec767efb4e" providerId="ADAL" clId="{BB4C501B-18BB-499B-81F9-9830865083AE}" dt="2021-05-14T17:15:05.029" v="14" actId="20577"/>
        <pc:sldMkLst>
          <pc:docMk/>
          <pc:sldMk cId="4105842820" sldId="272"/>
        </pc:sldMkLst>
        <pc:spChg chg="mod">
          <ac:chgData name="Tori Mirsadjadi" userId="829506b3-188b-40ef-b775-a5ec767efb4e" providerId="ADAL" clId="{BB4C501B-18BB-499B-81F9-9830865083AE}" dt="2021-05-14T17:15:05.029" v="14" actId="20577"/>
          <ac:spMkLst>
            <pc:docMk/>
            <pc:sldMk cId="4105842820" sldId="272"/>
            <ac:spMk id="5" creationId="{90F22204-B7F2-8D41-BE70-1FB5BE53332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E2BECA-56F3-7E40-BEE9-50225673ED4A}"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116404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2BECA-56F3-7E40-BEE9-50225673ED4A}"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398579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2BECA-56F3-7E40-BEE9-50225673ED4A}"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391311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2BECA-56F3-7E40-BEE9-50225673ED4A}"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98462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2BECA-56F3-7E40-BEE9-50225673ED4A}"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307549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E2BECA-56F3-7E40-BEE9-50225673ED4A}"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398032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E2BECA-56F3-7E40-BEE9-50225673ED4A}" type="datetimeFigureOut">
              <a:rPr lang="en-US" smtClean="0"/>
              <a:t>5/14/2021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384028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E2BECA-56F3-7E40-BEE9-50225673ED4A}" type="datetimeFigureOut">
              <a:rPr lang="en-US" smtClean="0"/>
              <a:t>5/14/2021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71638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2BECA-56F3-7E40-BEE9-50225673ED4A}" type="datetimeFigureOut">
              <a:rPr lang="en-US" smtClean="0"/>
              <a:t>5/14/2021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249734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E2BECA-56F3-7E40-BEE9-50225673ED4A}"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189183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E2BECA-56F3-7E40-BEE9-50225673ED4A}"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334782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3E2BECA-56F3-7E40-BEE9-50225673ED4A}" type="datetimeFigureOut">
              <a:rPr lang="en-US" smtClean="0"/>
              <a:t>5/14/2021</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BE02644-7711-4F42-A64B-0627D6A34B01}" type="slidenum">
              <a:rPr lang="en-US" smtClean="0"/>
              <a:t>‹#›</a:t>
            </a:fld>
            <a:endParaRPr lang="en-US"/>
          </a:p>
        </p:txBody>
      </p:sp>
    </p:spTree>
    <p:extLst>
      <p:ext uri="{BB962C8B-B14F-4D97-AF65-F5344CB8AC3E}">
        <p14:creationId xmlns:p14="http://schemas.microsoft.com/office/powerpoint/2010/main" val="367713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9BC8-B7B5-E84E-8901-F6337F3A72C3}"/>
              </a:ext>
            </a:extLst>
          </p:cNvPr>
          <p:cNvSpPr>
            <a:spLocks noGrp="1"/>
          </p:cNvSpPr>
          <p:nvPr>
            <p:ph type="ctrTitle"/>
          </p:nvPr>
        </p:nvSpPr>
        <p:spPr/>
        <p:txBody>
          <a:bodyPr/>
          <a:lstStyle/>
          <a:p>
            <a:endParaRPr lang="en-US"/>
          </a:p>
        </p:txBody>
      </p:sp>
      <p:sp>
        <p:nvSpPr>
          <p:cNvPr id="4" name="Rectangle 3">
            <a:extLst>
              <a:ext uri="{FF2B5EF4-FFF2-40B4-BE49-F238E27FC236}">
                <a16:creationId xmlns:a16="http://schemas.microsoft.com/office/drawing/2014/main" id="{74ED42B9-99A5-9A46-AFB4-DF9ED8AFF9F2}"/>
              </a:ext>
            </a:extLst>
          </p:cNvPr>
          <p:cNvSpPr/>
          <p:nvPr/>
        </p:nvSpPr>
        <p:spPr>
          <a:xfrm>
            <a:off x="268941" y="225911"/>
            <a:ext cx="6408950" cy="763793"/>
          </a:xfrm>
          <a:prstGeom prst="rect">
            <a:avLst/>
          </a:prstGeom>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Partial Products</a:t>
            </a:r>
          </a:p>
        </p:txBody>
      </p:sp>
      <p:sp>
        <p:nvSpPr>
          <p:cNvPr id="5" name="Rectangle 4">
            <a:extLst>
              <a:ext uri="{FF2B5EF4-FFF2-40B4-BE49-F238E27FC236}">
                <a16:creationId xmlns:a16="http://schemas.microsoft.com/office/drawing/2014/main" id="{90F22204-B7F2-8D41-BE70-1FB5BE533320}"/>
              </a:ext>
            </a:extLst>
          </p:cNvPr>
          <p:cNvSpPr/>
          <p:nvPr/>
        </p:nvSpPr>
        <p:spPr>
          <a:xfrm>
            <a:off x="268941" y="1151067"/>
            <a:ext cx="6408950" cy="7767021"/>
          </a:xfrm>
          <a:prstGeom prst="rect">
            <a:avLst/>
          </a:prstGeom>
          <a:ln w="285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en-US" sz="1400" b="1" dirty="0"/>
              <a:t>How It Works</a:t>
            </a:r>
            <a:r>
              <a:rPr lang="en-US" sz="1400" dirty="0"/>
              <a:t>: We can break apart factors by place value to multiply. The parts of each factor are multiplied by each of the parts of the other factor. The partial products are added together to get your answer.</a:t>
            </a:r>
          </a:p>
          <a:p>
            <a:endParaRPr lang="en-US" sz="1400" dirty="0"/>
          </a:p>
          <a:p>
            <a:pPr marL="342900" indent="-342900">
              <a:buAutoNum type="arabicPeriod"/>
            </a:pPr>
            <a:r>
              <a:rPr lang="en-US" sz="1400" dirty="0"/>
              <a:t>Decompose each factor.</a:t>
            </a:r>
          </a:p>
          <a:p>
            <a:pPr marL="342900" indent="-342900">
              <a:buAutoNum type="arabicPeriod"/>
            </a:pPr>
            <a:r>
              <a:rPr lang="en-US" sz="1400" dirty="0"/>
              <a:t>Multiply the parts of each factor by each of the parts of the other factor.</a:t>
            </a:r>
          </a:p>
          <a:p>
            <a:pPr marL="342900" indent="-342900">
              <a:buAutoNum type="arabicPeriod"/>
            </a:pPr>
            <a:r>
              <a:rPr lang="en-US" sz="1400" dirty="0"/>
              <a:t>Add each of the partial products together to get your final answer.</a:t>
            </a:r>
          </a:p>
          <a:p>
            <a:pPr marL="342900" indent="-342900">
              <a:buAutoNum type="arabicPeriod"/>
            </a:pPr>
            <a:endParaRPr lang="en-US" sz="1400" dirty="0"/>
          </a:p>
          <a:p>
            <a:r>
              <a:rPr lang="en-US" sz="1400" dirty="0"/>
              <a:t>In the example, 26 </a:t>
            </a:r>
            <a:r>
              <a:rPr lang="en-US" sz="1400" b="0" dirty="0">
                <a:solidFill>
                  <a:schemeClr val="tx1"/>
                </a:solidFill>
                <a:effectLst/>
              </a:rPr>
              <a:t>×</a:t>
            </a:r>
            <a:r>
              <a:rPr lang="en-US" sz="1400" dirty="0"/>
              <a:t> 47, each factor is decomposed by place value: 20 + 6 and 40 + 7. Then, each part is multiplied by each part of the other factor. 20 is multiplied by 40. 20 is also multiplied by 7, since those are the parts from the other factor. Also, 6 is multiplied by 40 and 6 is multiplied by 7, since those are the parts from the other factor. The partial products are then added together.</a:t>
            </a:r>
          </a:p>
          <a:p>
            <a:endParaRPr lang="en-US" sz="1400" dirty="0"/>
          </a:p>
          <a:p>
            <a:r>
              <a:rPr lang="en-US" sz="1400" dirty="0"/>
              <a:t>The example on the right is an area model. The rectangle represents how the area of these two factors can be decomposed. </a:t>
            </a:r>
          </a:p>
          <a:p>
            <a:endParaRPr lang="en-US" sz="1400" dirty="0"/>
          </a:p>
          <a:p>
            <a:r>
              <a:rPr lang="en-US" sz="1400" b="1" dirty="0"/>
              <a:t>When It’s Useful: </a:t>
            </a:r>
            <a:r>
              <a:rPr lang="en-US" sz="1400"/>
              <a:t>Partial Products </a:t>
            </a:r>
            <a:r>
              <a:rPr lang="en-US" sz="1400" dirty="0"/>
              <a:t>is a useful strategy </a:t>
            </a:r>
            <a:r>
              <a:rPr lang="en-US" sz="1400"/>
              <a:t>for two- </a:t>
            </a:r>
            <a:r>
              <a:rPr lang="en-US" sz="1400" dirty="0"/>
              <a:t>and three-digit factors. It is not as useful when the numbers get larger.</a:t>
            </a:r>
          </a:p>
        </p:txBody>
      </p:sp>
      <p:pic>
        <p:nvPicPr>
          <p:cNvPr id="6" name="Picture 5" descr="Text&#10;&#10;Description automatically generated">
            <a:extLst>
              <a:ext uri="{FF2B5EF4-FFF2-40B4-BE49-F238E27FC236}">
                <a16:creationId xmlns:a16="http://schemas.microsoft.com/office/drawing/2014/main" id="{57084BE8-9F53-A345-BC69-04891C79EE5D}"/>
              </a:ext>
            </a:extLst>
          </p:cNvPr>
          <p:cNvPicPr>
            <a:picLocks noChangeAspect="1"/>
          </p:cNvPicPr>
          <p:nvPr/>
        </p:nvPicPr>
        <p:blipFill>
          <a:blip r:embed="rId2"/>
          <a:stretch>
            <a:fillRect/>
          </a:stretch>
        </p:blipFill>
        <p:spPr>
          <a:xfrm>
            <a:off x="514350" y="5329155"/>
            <a:ext cx="2055150" cy="3183467"/>
          </a:xfrm>
          <a:prstGeom prst="rect">
            <a:avLst/>
          </a:prstGeom>
          <a:ln>
            <a:solidFill>
              <a:schemeClr val="tx1"/>
            </a:solidFill>
          </a:ln>
        </p:spPr>
      </p:pic>
      <p:pic>
        <p:nvPicPr>
          <p:cNvPr id="7" name="Picture 6" descr="Diagram&#10;&#10;Description automatically generated">
            <a:extLst>
              <a:ext uri="{FF2B5EF4-FFF2-40B4-BE49-F238E27FC236}">
                <a16:creationId xmlns:a16="http://schemas.microsoft.com/office/drawing/2014/main" id="{BB46951A-D2A2-D942-A1F6-46EE6D4B4058}"/>
              </a:ext>
            </a:extLst>
          </p:cNvPr>
          <p:cNvPicPr>
            <a:picLocks noChangeAspect="1"/>
          </p:cNvPicPr>
          <p:nvPr/>
        </p:nvPicPr>
        <p:blipFill>
          <a:blip r:embed="rId3"/>
          <a:stretch>
            <a:fillRect/>
          </a:stretch>
        </p:blipFill>
        <p:spPr>
          <a:xfrm>
            <a:off x="2896921" y="5329155"/>
            <a:ext cx="3612908" cy="3183467"/>
          </a:xfrm>
          <a:prstGeom prst="rect">
            <a:avLst/>
          </a:prstGeom>
          <a:ln>
            <a:solidFill>
              <a:schemeClr val="tx1"/>
            </a:solidFill>
          </a:ln>
        </p:spPr>
      </p:pic>
    </p:spTree>
    <p:extLst>
      <p:ext uri="{BB962C8B-B14F-4D97-AF65-F5344CB8AC3E}">
        <p14:creationId xmlns:p14="http://schemas.microsoft.com/office/powerpoint/2010/main" val="41058428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468</TotalTime>
  <Words>222</Words>
  <Application>Microsoft Office PowerPoint</Application>
  <PresentationFormat>Letter Paper (8.5x11 in)</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J. SanGiovanni</dc:creator>
  <cp:lastModifiedBy>Tori Mirsadjadi</cp:lastModifiedBy>
  <cp:revision>62</cp:revision>
  <dcterms:created xsi:type="dcterms:W3CDTF">2021-01-10T13:40:23Z</dcterms:created>
  <dcterms:modified xsi:type="dcterms:W3CDTF">2021-05-14T17:15:10Z</dcterms:modified>
</cp:coreProperties>
</file>