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71"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64"/>
    <p:restoredTop sz="96327"/>
  </p:normalViewPr>
  <p:slideViewPr>
    <p:cSldViewPr snapToGrid="0" snapToObjects="1" showGuides="1">
      <p:cViewPr varScale="1">
        <p:scale>
          <a:sx n="55" d="100"/>
          <a:sy n="55" d="100"/>
        </p:scale>
        <p:origin x="2514" y="90"/>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ri Mirsadjadi" userId="829506b3-188b-40ef-b775-a5ec767efb4e" providerId="ADAL" clId="{1B9C5DBF-424B-43C5-9DE7-F5E466A65547}"/>
    <pc:docChg chg="modSld">
      <pc:chgData name="Tori Mirsadjadi" userId="829506b3-188b-40ef-b775-a5ec767efb4e" providerId="ADAL" clId="{1B9C5DBF-424B-43C5-9DE7-F5E466A65547}" dt="2021-05-14T17:13:16.716" v="47" actId="20577"/>
      <pc:docMkLst>
        <pc:docMk/>
      </pc:docMkLst>
      <pc:sldChg chg="modSp mod">
        <pc:chgData name="Tori Mirsadjadi" userId="829506b3-188b-40ef-b775-a5ec767efb4e" providerId="ADAL" clId="{1B9C5DBF-424B-43C5-9DE7-F5E466A65547}" dt="2021-05-14T17:13:16.716" v="47" actId="20577"/>
        <pc:sldMkLst>
          <pc:docMk/>
          <pc:sldMk cId="3370905562" sldId="271"/>
        </pc:sldMkLst>
        <pc:spChg chg="mod">
          <ac:chgData name="Tori Mirsadjadi" userId="829506b3-188b-40ef-b775-a5ec767efb4e" providerId="ADAL" clId="{1B9C5DBF-424B-43C5-9DE7-F5E466A65547}" dt="2021-05-14T17:13:16.716" v="47" actId="20577"/>
          <ac:spMkLst>
            <pc:docMk/>
            <pc:sldMk cId="3370905562" sldId="271"/>
            <ac:spMk id="5" creationId="{90F22204-B7F2-8D41-BE70-1FB5BE533320}"/>
          </ac:spMkLst>
        </pc:spChg>
      </pc:sldChg>
    </pc:docChg>
  </pc:docChgLst>
  <pc:docChgLst>
    <pc:chgData name="Tori Mirsadjadi" userId="829506b3-188b-40ef-b775-a5ec767efb4e" providerId="ADAL" clId="{99CEC57F-4697-4061-88FB-0A70087B2971}"/>
    <pc:docChg chg="modSld">
      <pc:chgData name="Tori Mirsadjadi" userId="829506b3-188b-40ef-b775-a5ec767efb4e" providerId="ADAL" clId="{99CEC57F-4697-4061-88FB-0A70087B2971}" dt="2021-06-16T21:50:22.204" v="2" actId="20577"/>
      <pc:docMkLst>
        <pc:docMk/>
      </pc:docMkLst>
      <pc:sldChg chg="modSp mod">
        <pc:chgData name="Tori Mirsadjadi" userId="829506b3-188b-40ef-b775-a5ec767efb4e" providerId="ADAL" clId="{99CEC57F-4697-4061-88FB-0A70087B2971}" dt="2021-06-16T21:50:22.204" v="2" actId="20577"/>
        <pc:sldMkLst>
          <pc:docMk/>
          <pc:sldMk cId="3370905562" sldId="271"/>
        </pc:sldMkLst>
        <pc:spChg chg="mod">
          <ac:chgData name="Tori Mirsadjadi" userId="829506b3-188b-40ef-b775-a5ec767efb4e" providerId="ADAL" clId="{99CEC57F-4697-4061-88FB-0A70087B2971}" dt="2021-06-16T21:50:22.204" v="2" actId="20577"/>
          <ac:spMkLst>
            <pc:docMk/>
            <pc:sldMk cId="3370905562" sldId="271"/>
            <ac:spMk id="5" creationId="{90F22204-B7F2-8D41-BE70-1FB5BE53332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3E2BECA-56F3-7E40-BEE9-50225673ED4A}" type="datetimeFigureOut">
              <a:rPr lang="en-US" smtClean="0"/>
              <a:t>6/16/2021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1164046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E2BECA-56F3-7E40-BEE9-50225673ED4A}" type="datetimeFigureOut">
              <a:rPr lang="en-US" smtClean="0"/>
              <a:t>6/16/2021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3985797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E2BECA-56F3-7E40-BEE9-50225673ED4A}" type="datetimeFigureOut">
              <a:rPr lang="en-US" smtClean="0"/>
              <a:t>6/16/2021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3913117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E2BECA-56F3-7E40-BEE9-50225673ED4A}" type="datetimeFigureOut">
              <a:rPr lang="en-US" smtClean="0"/>
              <a:t>6/16/2021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984627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3E2BECA-56F3-7E40-BEE9-50225673ED4A}" type="datetimeFigureOut">
              <a:rPr lang="en-US" smtClean="0"/>
              <a:t>6/16/2021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3075492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E2BECA-56F3-7E40-BEE9-50225673ED4A}" type="datetimeFigureOut">
              <a:rPr lang="en-US" smtClean="0"/>
              <a:t>6/16/2021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3980322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3E2BECA-56F3-7E40-BEE9-50225673ED4A}" type="datetimeFigureOut">
              <a:rPr lang="en-US" smtClean="0"/>
              <a:t>6/16/2021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3840283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3E2BECA-56F3-7E40-BEE9-50225673ED4A}" type="datetimeFigureOut">
              <a:rPr lang="en-US" smtClean="0"/>
              <a:t>6/16/2021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716384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E2BECA-56F3-7E40-BEE9-50225673ED4A}" type="datetimeFigureOut">
              <a:rPr lang="en-US" smtClean="0"/>
              <a:t>6/16/2021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2497347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3E2BECA-56F3-7E40-BEE9-50225673ED4A}" type="datetimeFigureOut">
              <a:rPr lang="en-US" smtClean="0"/>
              <a:t>6/16/2021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1891831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3E2BECA-56F3-7E40-BEE9-50225673ED4A}" type="datetimeFigureOut">
              <a:rPr lang="en-US" smtClean="0"/>
              <a:t>6/16/2021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3347825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93E2BECA-56F3-7E40-BEE9-50225673ED4A}" type="datetimeFigureOut">
              <a:rPr lang="en-US" smtClean="0"/>
              <a:t>6/16/2021</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7BE02644-7711-4F42-A64B-0627D6A34B01}" type="slidenum">
              <a:rPr lang="en-US" smtClean="0"/>
              <a:t>‹#›</a:t>
            </a:fld>
            <a:endParaRPr lang="en-US"/>
          </a:p>
        </p:txBody>
      </p:sp>
    </p:spTree>
    <p:extLst>
      <p:ext uri="{BB962C8B-B14F-4D97-AF65-F5344CB8AC3E}">
        <p14:creationId xmlns:p14="http://schemas.microsoft.com/office/powerpoint/2010/main" val="36771329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39BC8-B7B5-E84E-8901-F6337F3A72C3}"/>
              </a:ext>
            </a:extLst>
          </p:cNvPr>
          <p:cNvSpPr>
            <a:spLocks noGrp="1"/>
          </p:cNvSpPr>
          <p:nvPr>
            <p:ph type="ctrTitle"/>
          </p:nvPr>
        </p:nvSpPr>
        <p:spPr/>
        <p:txBody>
          <a:bodyPr/>
          <a:lstStyle/>
          <a:p>
            <a:endParaRPr lang="en-US"/>
          </a:p>
        </p:txBody>
      </p:sp>
      <p:sp>
        <p:nvSpPr>
          <p:cNvPr id="4" name="Rectangle 3">
            <a:extLst>
              <a:ext uri="{FF2B5EF4-FFF2-40B4-BE49-F238E27FC236}">
                <a16:creationId xmlns:a16="http://schemas.microsoft.com/office/drawing/2014/main" id="{74ED42B9-99A5-9A46-AFB4-DF9ED8AFF9F2}"/>
              </a:ext>
            </a:extLst>
          </p:cNvPr>
          <p:cNvSpPr/>
          <p:nvPr/>
        </p:nvSpPr>
        <p:spPr>
          <a:xfrm>
            <a:off x="268941" y="225911"/>
            <a:ext cx="6408950" cy="763793"/>
          </a:xfrm>
          <a:prstGeom prst="rect">
            <a:avLst/>
          </a:prstGeom>
          <a:ln w="28575"/>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3000" dirty="0">
                <a:latin typeface="Calibri" panose="020F0502020204030204" pitchFamily="34" charset="0"/>
                <a:cs typeface="Calibri" panose="020F0502020204030204" pitchFamily="34" charset="0"/>
              </a:rPr>
              <a:t>Compensation</a:t>
            </a:r>
          </a:p>
        </p:txBody>
      </p:sp>
      <p:sp>
        <p:nvSpPr>
          <p:cNvPr id="5" name="Rectangle 4">
            <a:extLst>
              <a:ext uri="{FF2B5EF4-FFF2-40B4-BE49-F238E27FC236}">
                <a16:creationId xmlns:a16="http://schemas.microsoft.com/office/drawing/2014/main" id="{90F22204-B7F2-8D41-BE70-1FB5BE533320}"/>
              </a:ext>
            </a:extLst>
          </p:cNvPr>
          <p:cNvSpPr/>
          <p:nvPr/>
        </p:nvSpPr>
        <p:spPr>
          <a:xfrm>
            <a:off x="268941" y="1151067"/>
            <a:ext cx="6408950" cy="7767021"/>
          </a:xfrm>
          <a:prstGeom prst="rect">
            <a:avLst/>
          </a:prstGeom>
          <a:ln w="28575">
            <a:solidFill>
              <a:schemeClr val="tx1"/>
            </a:solidFill>
          </a:ln>
        </p:spPr>
        <p:style>
          <a:lnRef idx="2">
            <a:schemeClr val="accent3"/>
          </a:lnRef>
          <a:fillRef idx="1">
            <a:schemeClr val="lt1"/>
          </a:fillRef>
          <a:effectRef idx="0">
            <a:schemeClr val="accent3"/>
          </a:effectRef>
          <a:fontRef idx="minor">
            <a:schemeClr val="dk1"/>
          </a:fontRef>
        </p:style>
        <p:txBody>
          <a:bodyPr rtlCol="0" anchor="t"/>
          <a:lstStyle/>
          <a:p>
            <a:r>
              <a:rPr lang="en-US" sz="1400" b="1" dirty="0">
                <a:solidFill>
                  <a:schemeClr val="tx1"/>
                </a:solidFill>
              </a:rPr>
              <a:t>How It Works</a:t>
            </a:r>
            <a:r>
              <a:rPr lang="en-US" sz="1400" dirty="0">
                <a:solidFill>
                  <a:schemeClr val="tx1"/>
                </a:solidFill>
              </a:rPr>
              <a:t>: We can change a factor to find a product and then you can compensate for the change.</a:t>
            </a:r>
          </a:p>
          <a:p>
            <a:endParaRPr lang="en-US" sz="1400" dirty="0">
              <a:solidFill>
                <a:schemeClr val="tx1"/>
              </a:solidFill>
            </a:endParaRPr>
          </a:p>
          <a:p>
            <a:pPr marL="342900" indent="-342900">
              <a:buAutoNum type="arabicPeriod"/>
            </a:pPr>
            <a:r>
              <a:rPr lang="en-US" sz="1400" dirty="0">
                <a:solidFill>
                  <a:schemeClr val="tx1"/>
                </a:solidFill>
              </a:rPr>
              <a:t>Decide on a friendlier computation.</a:t>
            </a:r>
          </a:p>
          <a:p>
            <a:pPr marL="342900" indent="-342900">
              <a:buAutoNum type="arabicPeriod"/>
            </a:pPr>
            <a:r>
              <a:rPr lang="en-US" sz="1400" dirty="0">
                <a:solidFill>
                  <a:schemeClr val="tx1"/>
                </a:solidFill>
              </a:rPr>
              <a:t>Change a factor and find the product.</a:t>
            </a:r>
          </a:p>
          <a:p>
            <a:pPr marL="342900" indent="-342900">
              <a:buAutoNum type="arabicPeriod"/>
            </a:pPr>
            <a:r>
              <a:rPr lang="en-US" sz="1400" dirty="0">
                <a:solidFill>
                  <a:schemeClr val="tx1"/>
                </a:solidFill>
              </a:rPr>
              <a:t>Compensate (undo) the amount that was changed.</a:t>
            </a:r>
          </a:p>
          <a:p>
            <a:pPr marL="342900" indent="-342900">
              <a:buAutoNum type="arabicPeriod"/>
            </a:pPr>
            <a:endParaRPr lang="en-US" sz="1400" dirty="0">
              <a:solidFill>
                <a:schemeClr val="tx1"/>
              </a:solidFill>
            </a:endParaRPr>
          </a:p>
          <a:p>
            <a:r>
              <a:rPr lang="en-US" sz="1400" dirty="0">
                <a:solidFill>
                  <a:schemeClr val="tx1"/>
                </a:solidFill>
              </a:rPr>
              <a:t>The left example shows that there are 49 groups of 7: 49 </a:t>
            </a:r>
            <a:r>
              <a:rPr lang="en-US" sz="1400" b="0" dirty="0">
                <a:solidFill>
                  <a:schemeClr val="tx1"/>
                </a:solidFill>
                <a:effectLst/>
              </a:rPr>
              <a:t>×</a:t>
            </a:r>
            <a:r>
              <a:rPr lang="en-US" sz="1400" dirty="0">
                <a:solidFill>
                  <a:schemeClr val="tx1"/>
                </a:solidFill>
              </a:rPr>
              <a:t> 7. You can change 49 to 50 because 50 is easier to multiply with. This means you are adding an extra group to make it 50 groups instead of 49. Multiply 50 groups of 7: 50 </a:t>
            </a:r>
            <a:r>
              <a:rPr lang="en-US" sz="1400" b="0" dirty="0">
                <a:solidFill>
                  <a:schemeClr val="tx1"/>
                </a:solidFill>
                <a:effectLst/>
              </a:rPr>
              <a:t>×</a:t>
            </a:r>
            <a:r>
              <a:rPr lang="en-US" sz="1400" dirty="0">
                <a:solidFill>
                  <a:schemeClr val="tx1"/>
                </a:solidFill>
              </a:rPr>
              <a:t> 7 = 350. Then, you can take away the extra group of 7: 350 – 7 = 343. </a:t>
            </a:r>
          </a:p>
          <a:p>
            <a:endParaRPr lang="en-US" sz="1400" dirty="0">
              <a:solidFill>
                <a:schemeClr val="tx1"/>
              </a:solidFill>
            </a:endParaRPr>
          </a:p>
          <a:p>
            <a:r>
              <a:rPr lang="en-US" sz="1400" dirty="0">
                <a:solidFill>
                  <a:schemeClr val="tx1"/>
                </a:solidFill>
              </a:rPr>
              <a:t>The right example shows that 23 </a:t>
            </a:r>
            <a:r>
              <a:rPr lang="en-US" sz="1400" b="0" dirty="0">
                <a:solidFill>
                  <a:schemeClr val="tx1"/>
                </a:solidFill>
                <a:effectLst/>
              </a:rPr>
              <a:t>×</a:t>
            </a:r>
            <a:r>
              <a:rPr lang="en-US" sz="1400" dirty="0">
                <a:solidFill>
                  <a:schemeClr val="tx1"/>
                </a:solidFill>
              </a:rPr>
              <a:t> </a:t>
            </a:r>
            <a:r>
              <a:rPr lang="en-US" sz="1400">
                <a:solidFill>
                  <a:schemeClr val="tx1"/>
                </a:solidFill>
              </a:rPr>
              <a:t>8 can be </a:t>
            </a:r>
            <a:r>
              <a:rPr lang="en-US" sz="1400" dirty="0">
                <a:solidFill>
                  <a:schemeClr val="tx1"/>
                </a:solidFill>
              </a:rPr>
              <a:t>changed to 25 </a:t>
            </a:r>
            <a:r>
              <a:rPr lang="en-US" sz="1400" b="0" dirty="0">
                <a:solidFill>
                  <a:schemeClr val="tx1"/>
                </a:solidFill>
                <a:effectLst/>
              </a:rPr>
              <a:t>×</a:t>
            </a:r>
            <a:r>
              <a:rPr lang="en-US" sz="1400" dirty="0">
                <a:solidFill>
                  <a:schemeClr val="tx1"/>
                </a:solidFill>
              </a:rPr>
              <a:t> 8, which means you added 2 groups to 23. You now have 25 groups: 25 </a:t>
            </a:r>
            <a:r>
              <a:rPr lang="en-US" sz="1400" b="0" dirty="0">
                <a:solidFill>
                  <a:schemeClr val="tx1"/>
                </a:solidFill>
                <a:effectLst/>
              </a:rPr>
              <a:t>×</a:t>
            </a:r>
            <a:r>
              <a:rPr lang="en-US" sz="1400" dirty="0">
                <a:solidFill>
                  <a:schemeClr val="tx1"/>
                </a:solidFill>
              </a:rPr>
              <a:t> 8 = 200. Then, take away the two extra groups of 8 (i.e., 16): 200 – 16 = 184. So, 23 </a:t>
            </a:r>
            <a:r>
              <a:rPr lang="en-US" sz="1400" b="0" dirty="0">
                <a:solidFill>
                  <a:schemeClr val="tx1"/>
                </a:solidFill>
                <a:effectLst/>
              </a:rPr>
              <a:t>×</a:t>
            </a:r>
            <a:r>
              <a:rPr lang="en-US" sz="1400" dirty="0">
                <a:solidFill>
                  <a:schemeClr val="tx1"/>
                </a:solidFill>
              </a:rPr>
              <a:t> 8 = 184.</a:t>
            </a:r>
          </a:p>
          <a:p>
            <a:endParaRPr lang="en-US" sz="1400" dirty="0">
              <a:solidFill>
                <a:schemeClr val="tx1"/>
              </a:solidFill>
            </a:endParaRPr>
          </a:p>
          <a:p>
            <a:endParaRPr lang="en-US" sz="1400" dirty="0">
              <a:solidFill>
                <a:schemeClr val="tx1"/>
              </a:solidFill>
            </a:endParaRPr>
          </a:p>
          <a:p>
            <a:r>
              <a:rPr lang="en-US" sz="1400" b="1" dirty="0">
                <a:solidFill>
                  <a:schemeClr val="tx1"/>
                </a:solidFill>
              </a:rPr>
              <a:t>When It’s Useful: </a:t>
            </a:r>
            <a:r>
              <a:rPr lang="en-US" sz="1400" dirty="0">
                <a:solidFill>
                  <a:schemeClr val="tx1"/>
                </a:solidFill>
              </a:rPr>
              <a:t>Compensation is useful any time a factor can be easily changed to a a factor that is easier to multiply. For example, 23 </a:t>
            </a:r>
            <a:r>
              <a:rPr lang="en-US" sz="1400" b="0" dirty="0">
                <a:solidFill>
                  <a:schemeClr val="tx1"/>
                </a:solidFill>
                <a:effectLst/>
              </a:rPr>
              <a:t>×</a:t>
            </a:r>
            <a:r>
              <a:rPr lang="en-US" sz="1400" dirty="0">
                <a:solidFill>
                  <a:schemeClr val="tx1"/>
                </a:solidFill>
              </a:rPr>
              <a:t> 17 can be thought of as </a:t>
            </a:r>
          </a:p>
          <a:p>
            <a:r>
              <a:rPr lang="en-US" sz="1400" dirty="0">
                <a:solidFill>
                  <a:schemeClr val="tx1"/>
                </a:solidFill>
              </a:rPr>
              <a:t>23 </a:t>
            </a:r>
            <a:r>
              <a:rPr lang="en-US" sz="1400" b="0" dirty="0">
                <a:solidFill>
                  <a:schemeClr val="tx1"/>
                </a:solidFill>
                <a:effectLst/>
              </a:rPr>
              <a:t>×</a:t>
            </a:r>
            <a:r>
              <a:rPr lang="en-US" sz="1400" dirty="0">
                <a:solidFill>
                  <a:schemeClr val="tx1"/>
                </a:solidFill>
              </a:rPr>
              <a:t> 20 – 23 </a:t>
            </a:r>
            <a:r>
              <a:rPr lang="en-US" sz="1400" b="0" dirty="0">
                <a:solidFill>
                  <a:schemeClr val="tx1"/>
                </a:solidFill>
                <a:effectLst/>
              </a:rPr>
              <a:t>×</a:t>
            </a:r>
            <a:r>
              <a:rPr lang="en-US" sz="1400" dirty="0">
                <a:solidFill>
                  <a:schemeClr val="tx1"/>
                </a:solidFill>
              </a:rPr>
              <a:t> 3, but that number sentence may not be easier to multiply.</a:t>
            </a:r>
          </a:p>
        </p:txBody>
      </p:sp>
      <p:pic>
        <p:nvPicPr>
          <p:cNvPr id="6" name="Picture 5" descr="Text&#10;&#10;Description automatically generated">
            <a:extLst>
              <a:ext uri="{FF2B5EF4-FFF2-40B4-BE49-F238E27FC236}">
                <a16:creationId xmlns:a16="http://schemas.microsoft.com/office/drawing/2014/main" id="{5B93F81F-30AE-5C49-8D07-4B614E12E9E1}"/>
              </a:ext>
            </a:extLst>
          </p:cNvPr>
          <p:cNvPicPr>
            <a:picLocks noChangeAspect="1"/>
          </p:cNvPicPr>
          <p:nvPr/>
        </p:nvPicPr>
        <p:blipFill>
          <a:blip r:embed="rId2"/>
          <a:stretch>
            <a:fillRect/>
          </a:stretch>
        </p:blipFill>
        <p:spPr>
          <a:xfrm>
            <a:off x="977903" y="5544525"/>
            <a:ext cx="1993039" cy="3228799"/>
          </a:xfrm>
          <a:prstGeom prst="rect">
            <a:avLst/>
          </a:prstGeom>
          <a:ln>
            <a:solidFill>
              <a:schemeClr val="tx1"/>
            </a:solidFill>
          </a:ln>
        </p:spPr>
      </p:pic>
      <p:pic>
        <p:nvPicPr>
          <p:cNvPr id="10" name="Picture 9" descr="Text, letter&#10;&#10;Description automatically generated">
            <a:extLst>
              <a:ext uri="{FF2B5EF4-FFF2-40B4-BE49-F238E27FC236}">
                <a16:creationId xmlns:a16="http://schemas.microsoft.com/office/drawing/2014/main" id="{48152AB7-A8A6-304B-9504-85735DC0ABA8}"/>
              </a:ext>
            </a:extLst>
          </p:cNvPr>
          <p:cNvPicPr>
            <a:picLocks noChangeAspect="1"/>
          </p:cNvPicPr>
          <p:nvPr/>
        </p:nvPicPr>
        <p:blipFill>
          <a:blip r:embed="rId3"/>
          <a:stretch>
            <a:fillRect/>
          </a:stretch>
        </p:blipFill>
        <p:spPr>
          <a:xfrm>
            <a:off x="3882836" y="5544525"/>
            <a:ext cx="1883160" cy="3160754"/>
          </a:xfrm>
          <a:prstGeom prst="rect">
            <a:avLst/>
          </a:prstGeom>
          <a:ln>
            <a:solidFill>
              <a:schemeClr val="tx1"/>
            </a:solidFill>
          </a:ln>
        </p:spPr>
      </p:pic>
    </p:spTree>
    <p:extLst>
      <p:ext uri="{BB962C8B-B14F-4D97-AF65-F5344CB8AC3E}">
        <p14:creationId xmlns:p14="http://schemas.microsoft.com/office/powerpoint/2010/main" val="33709055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467</TotalTime>
  <Words>247</Words>
  <Application>Microsoft Office PowerPoint</Application>
  <PresentationFormat>Letter Paper (8.5x11 in)</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Tori Mirsadjadi</cp:lastModifiedBy>
  <cp:revision>61</cp:revision>
  <dcterms:created xsi:type="dcterms:W3CDTF">2021-01-10T13:40:23Z</dcterms:created>
  <dcterms:modified xsi:type="dcterms:W3CDTF">2021-06-16T21:50:23Z</dcterms:modified>
</cp:coreProperties>
</file>