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5775"/>
  </p:normalViewPr>
  <p:slideViewPr>
    <p:cSldViewPr snapToGrid="0" snapToObjects="1">
      <p:cViewPr varScale="1">
        <p:scale>
          <a:sx n="79" d="100"/>
          <a:sy n="79" d="100"/>
        </p:scale>
        <p:origin x="3720"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7/10/22</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71713" y="1143000"/>
            <a:ext cx="231457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626535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706973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73859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7/10/22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521444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7/10/22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8988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7/10/22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770381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7/10/22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4257962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7/10/22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048698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7/10/22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262961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7/10/22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68513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7/10/22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751455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7/10/22</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a:p>
        </p:txBody>
      </p:sp>
    </p:spTree>
    <p:extLst>
      <p:ext uri="{BB962C8B-B14F-4D97-AF65-F5344CB8AC3E}">
        <p14:creationId xmlns:p14="http://schemas.microsoft.com/office/powerpoint/2010/main" val="400467984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0" y="121303"/>
            <a:ext cx="6858000" cy="3714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i="1" dirty="0">
                <a:solidFill>
                  <a:schemeClr val="tx1"/>
                </a:solidFill>
              </a:rPr>
              <a:t>The Absolute Difference</a:t>
            </a:r>
          </a:p>
        </p:txBody>
      </p:sp>
      <p:sp>
        <p:nvSpPr>
          <p:cNvPr id="5" name="Rectangle 4">
            <a:extLst>
              <a:ext uri="{FF2B5EF4-FFF2-40B4-BE49-F238E27FC236}">
                <a16:creationId xmlns:a16="http://schemas.microsoft.com/office/drawing/2014/main" id="{532CA1A5-E9FE-E246-86D5-F8CF245A9224}"/>
              </a:ext>
            </a:extLst>
          </p:cNvPr>
          <p:cNvSpPr/>
          <p:nvPr/>
        </p:nvSpPr>
        <p:spPr>
          <a:xfrm>
            <a:off x="108367" y="538450"/>
            <a:ext cx="6510403" cy="3804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Generate four digits. Use the digits to make the problems. Find the difference of each. Find the absolute value of the difference. After completing all four equations, add the four absolute values.</a:t>
            </a:r>
          </a:p>
        </p:txBody>
      </p:sp>
      <p:sp>
        <p:nvSpPr>
          <p:cNvPr id="3" name="Rectangle 2">
            <a:extLst>
              <a:ext uri="{FF2B5EF4-FFF2-40B4-BE49-F238E27FC236}">
                <a16:creationId xmlns:a16="http://schemas.microsoft.com/office/drawing/2014/main" id="{8DBD8F8A-2870-1548-B58F-90E40B3F1909}"/>
              </a:ext>
            </a:extLst>
          </p:cNvPr>
          <p:cNvSpPr/>
          <p:nvPr/>
        </p:nvSpPr>
        <p:spPr>
          <a:xfrm>
            <a:off x="218114" y="6769917"/>
            <a:ext cx="6316910" cy="2223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dirty="0">
              <a:solidFill>
                <a:schemeClr val="tx1"/>
              </a:solidFill>
            </a:endParaRPr>
          </a:p>
        </p:txBody>
      </p:sp>
      <p:graphicFrame>
        <p:nvGraphicFramePr>
          <p:cNvPr id="6" name="Table 6">
            <a:extLst>
              <a:ext uri="{FF2B5EF4-FFF2-40B4-BE49-F238E27FC236}">
                <a16:creationId xmlns:a16="http://schemas.microsoft.com/office/drawing/2014/main" id="{E33769A6-80A6-5A48-857A-F4028536F139}"/>
              </a:ext>
            </a:extLst>
          </p:cNvPr>
          <p:cNvGraphicFramePr>
            <a:graphicFrameLocks noGrp="1"/>
          </p:cNvGraphicFramePr>
          <p:nvPr>
            <p:extLst>
              <p:ext uri="{D42A27DB-BD31-4B8C-83A1-F6EECF244321}">
                <p14:modId xmlns:p14="http://schemas.microsoft.com/office/powerpoint/2010/main" val="1883290444"/>
              </p:ext>
            </p:extLst>
          </p:nvPr>
        </p:nvGraphicFramePr>
        <p:xfrm>
          <a:off x="220211" y="1026253"/>
          <a:ext cx="6188977" cy="5200284"/>
        </p:xfrm>
        <a:graphic>
          <a:graphicData uri="http://schemas.openxmlformats.org/drawingml/2006/table">
            <a:tbl>
              <a:tblPr firstRow="1" bandRow="1">
                <a:tableStyleId>{2D5ABB26-0587-4C30-8999-92F81FD0307C}</a:tableStyleId>
              </a:tblPr>
              <a:tblGrid>
                <a:gridCol w="1031496">
                  <a:extLst>
                    <a:ext uri="{9D8B030D-6E8A-4147-A177-3AD203B41FA5}">
                      <a16:colId xmlns:a16="http://schemas.microsoft.com/office/drawing/2014/main" val="3833508630"/>
                    </a:ext>
                  </a:extLst>
                </a:gridCol>
                <a:gridCol w="281942">
                  <a:extLst>
                    <a:ext uri="{9D8B030D-6E8A-4147-A177-3AD203B41FA5}">
                      <a16:colId xmlns:a16="http://schemas.microsoft.com/office/drawing/2014/main" val="3407714489"/>
                    </a:ext>
                  </a:extLst>
                </a:gridCol>
                <a:gridCol w="1182026">
                  <a:extLst>
                    <a:ext uri="{9D8B030D-6E8A-4147-A177-3AD203B41FA5}">
                      <a16:colId xmlns:a16="http://schemas.microsoft.com/office/drawing/2014/main" val="1343704051"/>
                    </a:ext>
                  </a:extLst>
                </a:gridCol>
                <a:gridCol w="281942">
                  <a:extLst>
                    <a:ext uri="{9D8B030D-6E8A-4147-A177-3AD203B41FA5}">
                      <a16:colId xmlns:a16="http://schemas.microsoft.com/office/drawing/2014/main" val="1904572007"/>
                    </a:ext>
                  </a:extLst>
                </a:gridCol>
                <a:gridCol w="1648564">
                  <a:extLst>
                    <a:ext uri="{9D8B030D-6E8A-4147-A177-3AD203B41FA5}">
                      <a16:colId xmlns:a16="http://schemas.microsoft.com/office/drawing/2014/main" val="3941850006"/>
                    </a:ext>
                  </a:extLst>
                </a:gridCol>
                <a:gridCol w="1763007">
                  <a:extLst>
                    <a:ext uri="{9D8B030D-6E8A-4147-A177-3AD203B41FA5}">
                      <a16:colId xmlns:a16="http://schemas.microsoft.com/office/drawing/2014/main" val="3635546355"/>
                    </a:ext>
                  </a:extLst>
                </a:gridCol>
              </a:tblGrid>
              <a:tr h="366319">
                <a:tc gridSpan="3">
                  <a:txBody>
                    <a:bodyPr/>
                    <a:lstStyle/>
                    <a:p>
                      <a:pPr algn="ctr"/>
                      <a:r>
                        <a:rPr lang="en-US" dirty="0"/>
                        <a:t>Problem</a:t>
                      </a:r>
                    </a:p>
                  </a:txBody>
                  <a:tcPr>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a:txBody>
                    <a:bodyPr/>
                    <a:lstStyle/>
                    <a:p>
                      <a:pPr algn="ct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a:t>Difference</a:t>
                      </a:r>
                    </a:p>
                  </a:txBody>
                  <a:tcPr>
                    <a:lnB w="12700" cap="flat" cmpd="sng" algn="ctr">
                      <a:solidFill>
                        <a:schemeClr val="tx1"/>
                      </a:solidFill>
                      <a:prstDash val="solid"/>
                      <a:round/>
                      <a:headEnd type="none" w="med" len="med"/>
                      <a:tailEnd type="none" w="med" len="med"/>
                    </a:lnB>
                  </a:tcPr>
                </a:tc>
                <a:tc>
                  <a:txBody>
                    <a:bodyPr/>
                    <a:lstStyle/>
                    <a:p>
                      <a:pPr algn="ctr"/>
                      <a:r>
                        <a:rPr lang="en-US" dirty="0"/>
                        <a:t>Absolute Value of Difference (Points)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271543"/>
                  </a:ext>
                </a:extLst>
              </a:tr>
              <a:tr h="359124">
                <a:tc>
                  <a:txBody>
                    <a:bodyPr/>
                    <a:lstStyle/>
                    <a:p>
                      <a:pPr algn="ctr"/>
                      <a:r>
                        <a:rPr lang="en-US" sz="2000" b="1" dirty="0"/>
                        <a:t>+</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lang="en-US" sz="2000" b="1" dirty="0"/>
                    </a:p>
                  </a:txBody>
                  <a:tcPr>
                    <a:lnT w="12700" cap="flat" cmpd="sng" algn="ctr">
                      <a:solidFill>
                        <a:schemeClr val="tx1"/>
                      </a:solidFill>
                      <a:prstDash val="solid"/>
                      <a:round/>
                      <a:headEnd type="none" w="med" len="med"/>
                      <a:tailEnd type="none" w="med" len="med"/>
                    </a:lnT>
                  </a:tcPr>
                </a:tc>
                <a:tc>
                  <a:txBody>
                    <a:bodyPr/>
                    <a:lstStyle/>
                    <a:p>
                      <a:pPr algn="ctr"/>
                      <a:r>
                        <a:rPr lang="en-US" sz="2000" b="1" dirty="0"/>
                        <a:t>+</a:t>
                      </a:r>
                    </a:p>
                  </a:txBody>
                  <a:tcPr>
                    <a:lnT w="12700" cap="flat" cmpd="sng" algn="ctr">
                      <a:solidFill>
                        <a:schemeClr val="tx1"/>
                      </a:solidFill>
                      <a:prstDash val="solid"/>
                      <a:round/>
                      <a:headEnd type="none" w="med" len="med"/>
                      <a:tailEnd type="none" w="med" len="med"/>
                    </a:lnT>
                  </a:tcPr>
                </a:tc>
                <a:tc>
                  <a:txBody>
                    <a:bodyPr/>
                    <a:lstStyle/>
                    <a:p>
                      <a:endParaRPr lang="en-US" b="1" dirty="0"/>
                    </a:p>
                  </a:txBody>
                  <a:tcPr>
                    <a:lnT w="12700" cap="flat" cmpd="sng" algn="ctr">
                      <a:solidFill>
                        <a:schemeClr val="tx1"/>
                      </a:solidFill>
                      <a:prstDash val="solid"/>
                      <a:round/>
                      <a:headEnd type="none" w="med" len="med"/>
                      <a:tailEnd type="none" w="med" len="med"/>
                    </a:lnT>
                  </a:tcPr>
                </a:tc>
                <a:tc>
                  <a:txBody>
                    <a:bodyPr/>
                    <a:lstStyle/>
                    <a:p>
                      <a:endParaRPr lang="en-US" b="1"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46238403"/>
                  </a:ext>
                </a:extLst>
              </a:tr>
              <a:tr h="626164">
                <a:tc>
                  <a:txBody>
                    <a:bodyPr/>
                    <a:lstStyle/>
                    <a:p>
                      <a:pPr algn="ctr"/>
                      <a:r>
                        <a:rPr lang="en-US" sz="2800" dirty="0"/>
                        <a:t>____</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r>
                        <a:rPr lang="en-US" sz="2800" dirty="0"/>
                        <a:t>____</a:t>
                      </a:r>
                    </a:p>
                  </a:txBody>
                  <a:tcPr>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7404284"/>
                  </a:ext>
                </a:extLst>
              </a:tr>
              <a:tr h="359124">
                <a:tc>
                  <a:txBody>
                    <a:bodyPr/>
                    <a:lstStyle/>
                    <a:p>
                      <a:pPr algn="ctr"/>
                      <a:r>
                        <a:rPr lang="en-US" sz="2000" b="1" dirty="0"/>
                        <a:t>–</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lang="en-US" sz="2000" b="1" dirty="0"/>
                    </a:p>
                  </a:txBody>
                  <a:tcPr>
                    <a:lnT w="12700" cap="flat" cmpd="sng" algn="ctr">
                      <a:solidFill>
                        <a:schemeClr val="tx1"/>
                      </a:solidFill>
                      <a:prstDash val="solid"/>
                      <a:round/>
                      <a:headEnd type="none" w="med" len="med"/>
                      <a:tailEnd type="none" w="med" len="med"/>
                    </a:lnT>
                  </a:tcPr>
                </a:tc>
                <a:tc>
                  <a:txBody>
                    <a:bodyPr/>
                    <a:lstStyle/>
                    <a:p>
                      <a:pPr algn="ctr"/>
                      <a:r>
                        <a:rPr lang="en-US" sz="2000" b="1" dirty="0"/>
                        <a:t>–</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42031808"/>
                  </a:ext>
                </a:extLst>
              </a:tr>
              <a:tr h="626164">
                <a:tc>
                  <a:txBody>
                    <a:bodyPr/>
                    <a:lstStyle/>
                    <a:p>
                      <a:pPr algn="ctr"/>
                      <a:r>
                        <a:rPr lang="en-US" sz="2800" dirty="0"/>
                        <a:t>____</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r>
                        <a:rPr lang="en-US" sz="2800" dirty="0"/>
                        <a:t>____</a:t>
                      </a:r>
                    </a:p>
                  </a:txBody>
                  <a:tcPr>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0768374"/>
                  </a:ext>
                </a:extLst>
              </a:tr>
              <a:tr h="359124">
                <a:tc>
                  <a:txBody>
                    <a:bodyPr/>
                    <a:lstStyle/>
                    <a:p>
                      <a:pPr algn="ctr"/>
                      <a:r>
                        <a:rPr lang="en-US" sz="2000" b="1" dirty="0"/>
                        <a:t>–</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lang="en-US" sz="2000" b="1" dirty="0"/>
                    </a:p>
                  </a:txBody>
                  <a:tcPr>
                    <a:lnT w="12700" cap="flat" cmpd="sng" algn="ctr">
                      <a:solidFill>
                        <a:schemeClr val="tx1"/>
                      </a:solidFill>
                      <a:prstDash val="solid"/>
                      <a:round/>
                      <a:headEnd type="none" w="med" len="med"/>
                      <a:tailEnd type="none" w="med" len="med"/>
                    </a:lnT>
                  </a:tcPr>
                </a:tc>
                <a:tc>
                  <a:txBody>
                    <a:bodyPr/>
                    <a:lstStyle/>
                    <a:p>
                      <a:pPr algn="ctr"/>
                      <a:r>
                        <a:rPr lang="en-US" sz="2000" b="1" dirty="0"/>
                        <a:t>+</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195609209"/>
                  </a:ext>
                </a:extLst>
              </a:tr>
              <a:tr h="626164">
                <a:tc>
                  <a:txBody>
                    <a:bodyPr/>
                    <a:lstStyle/>
                    <a:p>
                      <a:pPr algn="ctr"/>
                      <a:r>
                        <a:rPr lang="en-US" sz="2800" dirty="0"/>
                        <a:t>____</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r>
                        <a:rPr lang="en-US" sz="2800" dirty="0"/>
                        <a:t>____</a:t>
                      </a:r>
                    </a:p>
                  </a:txBody>
                  <a:tcPr>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2543493"/>
                  </a:ext>
                </a:extLst>
              </a:tr>
              <a:tr h="359124">
                <a:tc>
                  <a:txBody>
                    <a:bodyPr/>
                    <a:lstStyle/>
                    <a:p>
                      <a:pPr algn="ctr"/>
                      <a:r>
                        <a:rPr lang="en-US" sz="2000" b="1" dirty="0"/>
                        <a:t>+</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lang="en-US" sz="2000" b="1" dirty="0"/>
                    </a:p>
                  </a:txBody>
                  <a:tcPr>
                    <a:lnT w="12700" cap="flat" cmpd="sng" algn="ctr">
                      <a:solidFill>
                        <a:schemeClr val="tx1"/>
                      </a:solidFill>
                      <a:prstDash val="solid"/>
                      <a:round/>
                      <a:headEnd type="none" w="med" len="med"/>
                      <a:tailEnd type="none" w="med" len="med"/>
                    </a:lnT>
                  </a:tcPr>
                </a:tc>
                <a:tc>
                  <a:txBody>
                    <a:bodyPr/>
                    <a:lstStyle/>
                    <a:p>
                      <a:pPr algn="ctr"/>
                      <a:r>
                        <a:rPr lang="en-US" sz="2000" b="1" dirty="0"/>
                        <a:t>–</a:t>
                      </a:r>
                    </a:p>
                  </a:txBody>
                  <a:tcPr>
                    <a:lnT w="12700" cap="flat" cmpd="sng" algn="ctr">
                      <a:solidFill>
                        <a:schemeClr val="tx1"/>
                      </a:solidFill>
                      <a:prstDash val="solid"/>
                      <a:round/>
                      <a:headEnd type="none" w="med" len="med"/>
                      <a:tailEnd type="none" w="med" len="med"/>
                    </a:lnT>
                  </a:tcPr>
                </a:tc>
                <a:tc>
                  <a:txBody>
                    <a:bodyPr/>
                    <a:lstStyle/>
                    <a:p>
                      <a:endParaRPr lang="en-US" dirty="0"/>
                    </a:p>
                  </a:txBody>
                  <a:tcPr>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602738876"/>
                  </a:ext>
                </a:extLst>
              </a:tr>
              <a:tr h="626164">
                <a:tc>
                  <a:txBody>
                    <a:bodyPr/>
                    <a:lstStyle/>
                    <a:p>
                      <a:pPr algn="ctr"/>
                      <a:r>
                        <a:rPr lang="en-US" sz="2800" dirty="0"/>
                        <a:t>____</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r>
                        <a:rPr lang="en-US" sz="2800" dirty="0"/>
                        <a:t>____</a:t>
                      </a:r>
                    </a:p>
                  </a:txBody>
                  <a:tcPr>
                    <a:lnB w="12700" cap="flat" cmpd="sng" algn="ctr">
                      <a:solidFill>
                        <a:schemeClr val="tx1"/>
                      </a:solidFill>
                      <a:prstDash val="solid"/>
                      <a:round/>
                      <a:headEnd type="none" w="med" len="med"/>
                      <a:tailEnd type="none" w="med" len="med"/>
                    </a:lnB>
                  </a:tcPr>
                </a:tc>
                <a:tc>
                  <a:txBody>
                    <a:bodyPr/>
                    <a:lstStyle/>
                    <a:p>
                      <a:pPr algn="ctr"/>
                      <a:r>
                        <a:rPr lang="en-US" sz="2800" dirty="0"/>
                        <a:t>=</a:t>
                      </a:r>
                    </a:p>
                  </a:txBody>
                  <a:tcP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endParaRPr 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0717514"/>
                  </a:ext>
                </a:extLst>
              </a:tr>
              <a:tr h="607748">
                <a:tc gridSpan="5">
                  <a:txBody>
                    <a:bodyPr/>
                    <a:lstStyle/>
                    <a:p>
                      <a:endParaRPr lang="en-US" dirty="0"/>
                    </a:p>
                    <a:p>
                      <a:r>
                        <a:rPr lang="en-US" dirty="0"/>
                        <a:t>Score (add the absolute values to find your points) -----------&gt;</a:t>
                      </a:r>
                    </a:p>
                  </a:txBody>
                  <a:tcPr>
                    <a:lnT w="12700" cap="flat" cmpd="sng" algn="ctr">
                      <a:solidFill>
                        <a:schemeClr val="tx1"/>
                      </a:solidFill>
                      <a:prstDash val="solid"/>
                      <a:round/>
                      <a:headEnd type="none" w="med" len="med"/>
                      <a:tailEnd type="none" w="med" len="med"/>
                    </a:lnT>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endParaRPr 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4487217"/>
                  </a:ext>
                </a:extLst>
              </a:tr>
            </a:tbl>
          </a:graphicData>
        </a:graphic>
      </p:graphicFrame>
      <p:sp>
        <p:nvSpPr>
          <p:cNvPr id="8" name="Rectangle 7">
            <a:extLst>
              <a:ext uri="{FF2B5EF4-FFF2-40B4-BE49-F238E27FC236}">
                <a16:creationId xmlns:a16="http://schemas.microsoft.com/office/drawing/2014/main" id="{FF718BF7-2CD2-1A4B-BE08-179A31A95155}"/>
              </a:ext>
            </a:extLst>
          </p:cNvPr>
          <p:cNvSpPr/>
          <p:nvPr/>
        </p:nvSpPr>
        <p:spPr>
          <a:xfrm>
            <a:off x="142234" y="6549784"/>
            <a:ext cx="6510403" cy="3804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Show how you solved one of the problems using the compensation strategy. Tell if that was the most efficient strategy for you or if you might have solved the problem in a different way.</a:t>
            </a:r>
          </a:p>
        </p:txBody>
      </p:sp>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TotalTime>
  <Words>125</Words>
  <Application>Microsoft Macintosh PowerPoint</Application>
  <PresentationFormat>Letter Paper (8.5x11 in)</PresentationFormat>
  <Paragraphs>33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Bay-Williams, Jennifer</cp:lastModifiedBy>
  <cp:revision>12</cp:revision>
  <dcterms:created xsi:type="dcterms:W3CDTF">2020-12-31T15:11:03Z</dcterms:created>
  <dcterms:modified xsi:type="dcterms:W3CDTF">2022-07-10T23:45:34Z</dcterms:modified>
</cp:coreProperties>
</file>