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WBKjnehg0Eqlmoys0i1UQYw983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858952-4F15-86DB-4D5B-9885B1B85F33}" name="copy editor" initials="ce" userId="copy edito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13EE4-C043-405E-89BC-D87ABDE977FA}" v="3" dt="2021-11-29T21:20:36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23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Mirsadjadi (she/her/hers)" userId="829506b3-188b-40ef-b775-a5ec767efb4e" providerId="ADAL" clId="{59313EE4-C043-405E-89BC-D87ABDE977FA}"/>
    <pc:docChg chg="modSld">
      <pc:chgData name="Tori Mirsadjadi (she/her/hers)" userId="829506b3-188b-40ef-b775-a5ec767efb4e" providerId="ADAL" clId="{59313EE4-C043-405E-89BC-D87ABDE977FA}" dt="2021-11-29T21:21:15.153" v="5"/>
      <pc:docMkLst>
        <pc:docMk/>
      </pc:docMkLst>
      <pc:sldChg chg="modSp delCm">
        <pc:chgData name="Tori Mirsadjadi (she/her/hers)" userId="829506b3-188b-40ef-b775-a5ec767efb4e" providerId="ADAL" clId="{59313EE4-C043-405E-89BC-D87ABDE977FA}" dt="2021-11-29T21:21:00.251" v="4"/>
        <pc:sldMkLst>
          <pc:docMk/>
          <pc:sldMk cId="0" sldId="257"/>
        </pc:sldMkLst>
        <pc:spChg chg="mod">
          <ac:chgData name="Tori Mirsadjadi (she/her/hers)" userId="829506b3-188b-40ef-b775-a5ec767efb4e" providerId="ADAL" clId="{59313EE4-C043-405E-89BC-D87ABDE977FA}" dt="2021-11-29T21:20:36.318" v="2" actId="20577"/>
          <ac:spMkLst>
            <pc:docMk/>
            <pc:sldMk cId="0" sldId="257"/>
            <ac:spMk id="96" creationId="{00000000-0000-0000-0000-000000000000}"/>
          </ac:spMkLst>
        </pc:spChg>
      </pc:sldChg>
      <pc:sldChg chg="delCm">
        <pc:chgData name="Tori Mirsadjadi (she/her/hers)" userId="829506b3-188b-40ef-b775-a5ec767efb4e" providerId="ADAL" clId="{59313EE4-C043-405E-89BC-D87ABDE977FA}" dt="2021-11-29T21:21:15.153" v="5"/>
        <pc:sldMkLst>
          <pc:docMk/>
          <pc:sldMk cId="0" sldId="259"/>
        </pc:sldMkLst>
      </pc:sldChg>
    </pc:docChg>
  </pc:docChgLst>
  <pc:docChgLst>
    <pc:chgData name="Tori Mirsadjadi (she/her/hers)" userId="829506b3-188b-40ef-b775-a5ec767efb4e" providerId="ADAL" clId="{40174F9A-A96A-475D-A9A2-904D71138B63}"/>
    <pc:docChg chg="">
      <pc:chgData name="Tori Mirsadjadi (she/her/hers)" userId="829506b3-188b-40ef-b775-a5ec767efb4e" providerId="ADAL" clId="{40174F9A-A96A-475D-A9A2-904D71138B63}" dt="2021-11-05T18:28:24.210" v="0"/>
      <pc:docMkLst>
        <pc:docMk/>
      </pc:docMkLst>
      <pc:sldChg chg="delCm">
        <pc:chgData name="Tori Mirsadjadi (she/her/hers)" userId="829506b3-188b-40ef-b775-a5ec767efb4e" providerId="ADAL" clId="{40174F9A-A96A-475D-A9A2-904D71138B63}" dt="2021-11-05T18:28:24.210" v="0"/>
        <pc:sldMkLst>
          <pc:docMk/>
          <pc:sldMk cId="0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d97101bf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gbd97101bf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d97101bf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gbd97101bf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endParaRPr dirty="0"/>
          </a:p>
        </p:txBody>
      </p:sp>
      <p:sp>
        <p:nvSpPr>
          <p:cNvPr id="85" name="Google Shape;85;p1"/>
          <p:cNvSpPr/>
          <p:nvPr/>
        </p:nvSpPr>
        <p:spPr>
          <a:xfrm>
            <a:off x="268941" y="225911"/>
            <a:ext cx="6408950" cy="763793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Count On Strategy: Fraction Addition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Google Shape;86;p1"/>
              <p:cNvSpPr/>
              <p:nvPr/>
            </p:nvSpPr>
            <p:spPr>
              <a:xfrm>
                <a:off x="268950" y="1059725"/>
                <a:ext cx="6408900" cy="74256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It Is: </a:t>
                </a:r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This strategy involves starting with the larger number (addend) and then counting on with the other addend, using a convenient (efficient) chunks of your choosing. 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Let’s look 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+2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600" b="0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600" dirty="0">
                  <a:solidFill>
                    <a:schemeClr val="dk1"/>
                  </a:solidFill>
                  <a:highlight>
                    <a:srgbClr val="FFFFFF"/>
                  </a:highlight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lvl="0"/>
                <a:r>
                  <a:rPr lang="en-US" b="1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What It Sounds Like: </a:t>
                </a:r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I will start with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2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  <m:r>
                      <a:rPr lang="en-US" sz="1400" b="0" i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and count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 (so I am at 3), then 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to reach a total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3</m:t>
                    </m:r>
                    <m:f>
                      <m:fPr>
                        <m:ctrlP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.</a:t>
                </a: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highlight>
                    <a:srgbClr val="FFFF00"/>
                  </a:highlight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It Looks like</a:t>
                </a:r>
                <a:r>
                  <a:rPr lang="en-US" sz="14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 A good way </a:t>
                </a:r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to visualize this strategy is with a number line. An open number line doesn’t have all the “tick marks,” just marks that help solve the problem:</a:t>
                </a: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 third option is to count on mentally, perhaps visualizing a number line. </a:t>
                </a: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When This Strategy Is Useful: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This strategy is a good idea when one of the numbers is relatively small and/or easy to count on in chunks.</a:t>
                </a:r>
                <a:endParaRPr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6" name="Google Shape;86;p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0" y="1059725"/>
                <a:ext cx="6408900" cy="7425600"/>
              </a:xfrm>
              <a:prstGeom prst="rect">
                <a:avLst/>
              </a:prstGeom>
              <a:blipFill>
                <a:blip r:embed="rId4"/>
                <a:stretch>
                  <a:fillRect l="-95" r="-379"/>
                </a:stretch>
              </a:blipFill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7" name="Google Shape;87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47199" y="4829949"/>
            <a:ext cx="1746849" cy="2061674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995900" y="4896913"/>
            <a:ext cx="23994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second option is to record how to break apart one of the addends. On the left, see the problem shared above. On the right is a fraction example (which can also be illustrated on a number line). 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92274" y="3708156"/>
            <a:ext cx="3028350" cy="1001775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endParaRPr dirty="0"/>
          </a:p>
        </p:txBody>
      </p:sp>
      <p:sp>
        <p:nvSpPr>
          <p:cNvPr id="95" name="Google Shape;95;p2"/>
          <p:cNvSpPr/>
          <p:nvPr/>
        </p:nvSpPr>
        <p:spPr>
          <a:xfrm>
            <a:off x="268941" y="225911"/>
            <a:ext cx="6408950" cy="795939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Count Back Strategy: </a:t>
            </a:r>
            <a:endParaRPr sz="3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Fraction Subtraction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6" name="Google Shape;96;p2"/>
              <p:cNvSpPr/>
              <p:nvPr/>
            </p:nvSpPr>
            <p:spPr>
              <a:xfrm>
                <a:off x="268975" y="1070350"/>
                <a:ext cx="6346800" cy="7051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lvl="0"/>
                <a:r>
                  <a:rPr lang="en-US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It Is: </a:t>
                </a:r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This strategy involves breaking apart the second number (subtrahend) into convenient (efficient) chunks and taking away each of those chunks. </a:t>
                </a:r>
              </a:p>
              <a:p>
                <a:pPr lvl="0" algn="ctr"/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Let’s look at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6</m:t>
                    </m:r>
                    <m:f>
                      <m:fPr>
                        <m:ctrlPr>
                          <a:rPr lang="ar-AE" sz="1600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1600" b="0" i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 </m:t>
                    </m:r>
                    <m:r>
                      <m:rPr>
                        <m:nor/>
                      </m:rPr>
                      <a:rPr lang="en-US" sz="1600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libri"/>
                        <a:ea typeface="Calibri"/>
                        <a:cs typeface="Calibri"/>
                        <a:sym typeface="Calibri"/>
                      </a:rPr>
                      <m:t>–</m:t>
                    </m:r>
                    <m:r>
                      <a:rPr lang="en-US" sz="1600" b="0" i="1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 </m:t>
                    </m:r>
                    <m:r>
                      <a:rPr lang="en-US" sz="1600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1</m:t>
                    </m:r>
                    <m:f>
                      <m:fPr>
                        <m:ctrlPr>
                          <a:rPr lang="ar-AE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  <a:endParaRPr lang="ar-AE" sz="16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lang="ar-A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lvl="0">
                  <a:buClr>
                    <a:schemeClr val="dk1"/>
                  </a:buClr>
                </a:pPr>
                <a:r>
                  <a:rPr lang="en-US" b="1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What It Sounds Like: </a:t>
                </a:r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I will start with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6</m:t>
                    </m:r>
                    <m:f>
                      <m:fPr>
                        <m:ctrlPr>
                          <a:rPr lang="ar-AE" sz="1400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rPr>
                  <a:t>  </a:t>
                </a:r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and count back 1 (so I am at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5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), then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 to reach 5, and finally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to reach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4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4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OR I will start at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6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and subtract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1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. That is 5. Take away the remaining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, and the answer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4</m:t>
                    </m:r>
                    <m:f>
                      <m:fPr>
                        <m:ctrlPr>
                          <a:rPr lang="ar-AE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dk1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dk1"/>
                    </a:solidFill>
                    <a:highlight>
                      <a:srgbClr val="FFFFFF"/>
                    </a:highlight>
                    <a:latin typeface="Calibri"/>
                    <a:ea typeface="Calibri"/>
                    <a:cs typeface="Calibri"/>
                    <a:sym typeface="Calibri"/>
                  </a:rPr>
                  <a:t> .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lang="en-US" b="1" dirty="0">
                  <a:solidFill>
                    <a:schemeClr val="dk1"/>
                  </a:solidFill>
                  <a:highlight>
                    <a:srgbClr val="FFFF00"/>
                  </a:highlight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What It Looks Like</a:t>
                </a:r>
                <a:r>
                  <a:rPr lang="en-US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: A good way to visualize this strategy is with a number line. An open number line doesn’t have all the “tick marks,” just marks that help solve the problem: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>
                    <a:solidFill>
                      <a:schemeClr val="dk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 third option is to count back mentally, perhaps visualizing a number line. </a:t>
                </a:r>
                <a:endParaRPr lang="en-US" b="1" dirty="0">
                  <a:solidFill>
                    <a:schemeClr val="dk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b="1" dirty="0">
                  <a:solidFill>
                    <a:schemeClr val="dk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Arial"/>
                  <a:buNone/>
                </a:pPr>
                <a:r>
                  <a:rPr lang="en-US" b="1" dirty="0">
                    <a:solidFill>
                      <a:schemeClr val="dk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When This Strategy Is Useful: </a:t>
                </a:r>
                <a:r>
                  <a:rPr lang="en-US" dirty="0">
                    <a:solidFill>
                      <a:schemeClr val="dk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This strategy is a good idea when one of the numbers is relatively small and/or easy to take away in chunks.</a:t>
                </a: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96" name="Google Shape;96;p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75" y="1070350"/>
                <a:ext cx="6346800" cy="7051800"/>
              </a:xfrm>
              <a:prstGeom prst="rect">
                <a:avLst/>
              </a:prstGeom>
              <a:blipFill>
                <a:blip r:embed="rId3"/>
                <a:stretch>
                  <a:fillRect l="-96"/>
                </a:stretch>
              </a:blip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7" name="Google Shape;97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850" y="3964651"/>
            <a:ext cx="2451000" cy="76380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pic>
      <p:pic>
        <p:nvPicPr>
          <p:cNvPr id="98" name="Google Shape;98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02675" y="3990079"/>
            <a:ext cx="2657150" cy="72782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pic>
      <p:pic>
        <p:nvPicPr>
          <p:cNvPr id="99" name="Google Shape;99;p2"/>
          <p:cNvPicPr preferRelativeResize="0">
            <a:picLocks noChangeAspect="1"/>
          </p:cNvPicPr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4255" y="4827762"/>
            <a:ext cx="1554480" cy="214861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0" name="Google Shape;100;p2"/>
          <p:cNvSpPr txBox="1"/>
          <p:nvPr/>
        </p:nvSpPr>
        <p:spPr>
          <a:xfrm>
            <a:off x="461750" y="4882350"/>
            <a:ext cx="26571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second option is to record how to break apart one of the addends. On the left, see the problem shared above. 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d97101bf4_0_5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endParaRPr dirty="0"/>
          </a:p>
        </p:txBody>
      </p:sp>
      <p:sp>
        <p:nvSpPr>
          <p:cNvPr id="106" name="Google Shape;106;gbd97101bf4_0_5"/>
          <p:cNvSpPr/>
          <p:nvPr/>
        </p:nvSpPr>
        <p:spPr>
          <a:xfrm>
            <a:off x="268941" y="225911"/>
            <a:ext cx="6408900" cy="763800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Count On Strategy: Deci</a:t>
            </a: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mal Addition</a:t>
            </a:r>
            <a:endParaRPr dirty="0"/>
          </a:p>
        </p:txBody>
      </p:sp>
      <p:sp>
        <p:nvSpPr>
          <p:cNvPr id="107" name="Google Shape;107;gbd97101bf4_0_5"/>
          <p:cNvSpPr/>
          <p:nvPr/>
        </p:nvSpPr>
        <p:spPr>
          <a:xfrm>
            <a:off x="268950" y="1059725"/>
            <a:ext cx="6408900" cy="7425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It Is: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strategy involves starting with the larger number (addend), and then counting on with the other addend, using a convenient (efficient) chunks of your choosing.</a:t>
            </a:r>
            <a:r>
              <a:rPr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look at 15.8 + 2.3.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What It Sounds Like: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will start with 15.8, then add 2 (so I am at 17.8), then add two-tenths to 18 and add the remaining one-tenth to reach a total of 18.1.</a:t>
            </a:r>
            <a:endParaRPr dirty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It Looks Like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good way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visualize this strategy is with a number line. An open number line doesn’t have all the “tick marks,” just marks that help solve the problem: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third option is to count on mentally, perhaps visualizing a number line.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When This Strategy Is Useful: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strategy is a good idea when one of the numbers is relatively small and/or easy to count on in chunks.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8" name="Google Shape;108;gbd97101bf4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8227" y="4572000"/>
            <a:ext cx="2321665" cy="2216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bd97101bf4_0_5"/>
          <p:cNvPicPr preferRelativeResize="0"/>
          <p:nvPr/>
        </p:nvPicPr>
        <p:blipFill rotWithShape="1">
          <a:blip r:embed="rId4">
            <a:alphaModFix/>
          </a:blip>
          <a:srcRect r="3344" b="8206"/>
          <a:stretch/>
        </p:blipFill>
        <p:spPr>
          <a:xfrm>
            <a:off x="1403531" y="3360375"/>
            <a:ext cx="3650799" cy="10713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0" name="Google Shape;110;gbd97101bf4_0_5"/>
          <p:cNvSpPr txBox="1"/>
          <p:nvPr/>
        </p:nvSpPr>
        <p:spPr>
          <a:xfrm>
            <a:off x="465975" y="4801200"/>
            <a:ext cx="27738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second option is to record how to break apart one of the addends. On the left, see the problem shared above. On the right is a fraction example (which can also be illustrated on a number line). 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d97101bf4_0_14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endParaRPr dirty="0"/>
          </a:p>
        </p:txBody>
      </p:sp>
      <p:sp>
        <p:nvSpPr>
          <p:cNvPr id="116" name="Google Shape;116;gbd97101bf4_0_14"/>
          <p:cNvSpPr/>
          <p:nvPr/>
        </p:nvSpPr>
        <p:spPr>
          <a:xfrm>
            <a:off x="268950" y="225899"/>
            <a:ext cx="6408900" cy="826200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Count Back Strategy: </a:t>
            </a:r>
            <a:endParaRPr sz="3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Decimal Subtraction</a:t>
            </a:r>
            <a:endParaRPr dirty="0"/>
          </a:p>
        </p:txBody>
      </p:sp>
      <p:sp>
        <p:nvSpPr>
          <p:cNvPr id="117" name="Google Shape;117;gbd97101bf4_0_14"/>
          <p:cNvSpPr/>
          <p:nvPr/>
        </p:nvSpPr>
        <p:spPr>
          <a:xfrm>
            <a:off x="268975" y="1158150"/>
            <a:ext cx="6408900" cy="7403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It Is: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strategy involves breaking apart the second number (subtrahend) into convenient (efficient) chunks and taking away each of those chunks.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look at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8.3 – 1.7.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What It Sounds Like: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I will count back 1 (so I am at 7.3), then subtract three-tenths  to reach 7, and finally subtract four tenths to equal 6.6 OR I will subtract 1.3. That gives me 7. Then I take away the remaining four-tenths, and the answer is 6.6. </a:t>
            </a:r>
            <a:endParaRPr dirty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b="1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It Looks Like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good way to visualize this strategy is with a number line. An open number line doesn’t have all the “tick marks,” just marks that help solve the problem: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second option is to record how to break apart one of the addends. On the left, see the problem shared above. 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third option is to count back mentally, perhaps visualizing a number line. </a:t>
            </a: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Is This Strategy Useful: 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strategy is a good idea when one of the numbers is relatively small and/or easy to take away in chunks.</a:t>
            </a:r>
            <a:endParaRPr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gbd97101bf4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650" y="3797334"/>
            <a:ext cx="2895049" cy="88275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9" name="Google Shape;119;gbd97101bf4_0_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41925" y="3797334"/>
            <a:ext cx="2701725" cy="8827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0" name="Google Shape;120;gbd97101bf4_0_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20172" y="5373409"/>
            <a:ext cx="2242125" cy="1811551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848</Words>
  <Application>Microsoft Office PowerPoint</Application>
  <PresentationFormat>On-screen Show (4:3)</PresentationFormat>
  <Paragraphs>109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Tori Mirsadjadi (she/her/hers)</cp:lastModifiedBy>
  <cp:revision>12</cp:revision>
  <dcterms:created xsi:type="dcterms:W3CDTF">2021-01-10T13:40:23Z</dcterms:created>
  <dcterms:modified xsi:type="dcterms:W3CDTF">2021-11-29T21:21:16Z</dcterms:modified>
</cp:coreProperties>
</file>