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sldIdLst>
    <p:sldId id="256" r:id="rId2"/>
    <p:sldId id="257" r:id="rId3"/>
    <p:sldId id="258" r:id="rId4"/>
    <p:sldId id="259" r:id="rId5"/>
    <p:sldId id="260" r:id="rId6"/>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1690"/>
  </p:normalViewPr>
  <p:slideViewPr>
    <p:cSldViewPr snapToGrid="0" snapToObjects="1">
      <p:cViewPr varScale="1">
        <p:scale>
          <a:sx n="84" d="100"/>
          <a:sy n="84" d="100"/>
        </p:scale>
        <p:origin x="36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2CAC0D-8B84-4949-B128-D5C5F98A1A21}" type="datetimeFigureOut">
              <a:rPr lang="en-US" smtClean="0"/>
              <a:t>11/6/21</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6F9810-8AA7-B745-B092-2C858C246F9D}" type="slidenum">
              <a:rPr lang="en-US" smtClean="0"/>
              <a:t>‹#›</a:t>
            </a:fld>
            <a:endParaRPr lang="en-US"/>
          </a:p>
        </p:txBody>
      </p:sp>
    </p:spTree>
    <p:extLst>
      <p:ext uri="{BB962C8B-B14F-4D97-AF65-F5344CB8AC3E}">
        <p14:creationId xmlns:p14="http://schemas.microsoft.com/office/powerpoint/2010/main" val="822932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6F9810-8AA7-B745-B092-2C858C246F9D}" type="slidenum">
              <a:rPr lang="en-US" smtClean="0"/>
              <a:t>1</a:t>
            </a:fld>
            <a:endParaRPr lang="en-US"/>
          </a:p>
        </p:txBody>
      </p:sp>
    </p:spTree>
    <p:extLst>
      <p:ext uri="{BB962C8B-B14F-4D97-AF65-F5344CB8AC3E}">
        <p14:creationId xmlns:p14="http://schemas.microsoft.com/office/powerpoint/2010/main" val="1861671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6F9810-8AA7-B745-B092-2C858C246F9D}" type="slidenum">
              <a:rPr lang="en-US" smtClean="0"/>
              <a:t>2</a:t>
            </a:fld>
            <a:endParaRPr lang="en-US"/>
          </a:p>
        </p:txBody>
      </p:sp>
    </p:spTree>
    <p:extLst>
      <p:ext uri="{BB962C8B-B14F-4D97-AF65-F5344CB8AC3E}">
        <p14:creationId xmlns:p14="http://schemas.microsoft.com/office/powerpoint/2010/main" val="1341975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6F9810-8AA7-B745-B092-2C858C246F9D}" type="slidenum">
              <a:rPr lang="en-US" smtClean="0"/>
              <a:t>3</a:t>
            </a:fld>
            <a:endParaRPr lang="en-US"/>
          </a:p>
        </p:txBody>
      </p:sp>
    </p:spTree>
    <p:extLst>
      <p:ext uri="{BB962C8B-B14F-4D97-AF65-F5344CB8AC3E}">
        <p14:creationId xmlns:p14="http://schemas.microsoft.com/office/powerpoint/2010/main" val="27992297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6F9810-8AA7-B745-B092-2C858C246F9D}" type="slidenum">
              <a:rPr lang="en-US" smtClean="0"/>
              <a:t>4</a:t>
            </a:fld>
            <a:endParaRPr lang="en-US"/>
          </a:p>
        </p:txBody>
      </p:sp>
    </p:spTree>
    <p:extLst>
      <p:ext uri="{BB962C8B-B14F-4D97-AF65-F5344CB8AC3E}">
        <p14:creationId xmlns:p14="http://schemas.microsoft.com/office/powerpoint/2010/main" val="563364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6F9810-8AA7-B745-B092-2C858C246F9D}" type="slidenum">
              <a:rPr lang="en-US" smtClean="0"/>
              <a:t>5</a:t>
            </a:fld>
            <a:endParaRPr lang="en-US"/>
          </a:p>
        </p:txBody>
      </p:sp>
    </p:spTree>
    <p:extLst>
      <p:ext uri="{BB962C8B-B14F-4D97-AF65-F5344CB8AC3E}">
        <p14:creationId xmlns:p14="http://schemas.microsoft.com/office/powerpoint/2010/main" val="280367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39D718-4E4B-1947-92E0-BBED57B9EE73}" type="datetimeFigureOut">
              <a:rPr lang="en-US" smtClean="0"/>
              <a:t>11/6/21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3548153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39D718-4E4B-1947-92E0-BBED57B9EE73}" type="datetimeFigureOut">
              <a:rPr lang="en-US" smtClean="0"/>
              <a:t>11/6/21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1127401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39D718-4E4B-1947-92E0-BBED57B9EE73}" type="datetimeFigureOut">
              <a:rPr lang="en-US" smtClean="0"/>
              <a:t>11/6/21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16146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39D718-4E4B-1947-92E0-BBED57B9EE73}" type="datetimeFigureOut">
              <a:rPr lang="en-US" smtClean="0"/>
              <a:t>11/6/21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2235089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39D718-4E4B-1947-92E0-BBED57B9EE73}" type="datetimeFigureOut">
              <a:rPr lang="en-US" smtClean="0"/>
              <a:t>11/6/21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590158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39D718-4E4B-1947-92E0-BBED57B9EE73}" type="datetimeFigureOut">
              <a:rPr lang="en-US" smtClean="0"/>
              <a:t>11/6/21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1167403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39D718-4E4B-1947-92E0-BBED57B9EE73}" type="datetimeFigureOut">
              <a:rPr lang="en-US" smtClean="0"/>
              <a:t>11/6/21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1292671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39D718-4E4B-1947-92E0-BBED57B9EE73}" type="datetimeFigureOut">
              <a:rPr lang="en-US" smtClean="0"/>
              <a:t>11/6/21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3389469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39D718-4E4B-1947-92E0-BBED57B9EE73}" type="datetimeFigureOut">
              <a:rPr lang="en-US" smtClean="0"/>
              <a:t>11/6/21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25669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D39D718-4E4B-1947-92E0-BBED57B9EE73}" type="datetimeFigureOut">
              <a:rPr lang="en-US" smtClean="0"/>
              <a:t>11/6/21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3815645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D39D718-4E4B-1947-92E0-BBED57B9EE73}" type="datetimeFigureOut">
              <a:rPr lang="en-US" smtClean="0"/>
              <a:t>11/6/21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5C39F-DAB2-A34A-A96C-2F347ED29C22}" type="slidenum">
              <a:rPr lang="en-US" smtClean="0"/>
              <a:t>‹#›</a:t>
            </a:fld>
            <a:endParaRPr lang="en-US"/>
          </a:p>
        </p:txBody>
      </p:sp>
    </p:spTree>
    <p:extLst>
      <p:ext uri="{BB962C8B-B14F-4D97-AF65-F5344CB8AC3E}">
        <p14:creationId xmlns:p14="http://schemas.microsoft.com/office/powerpoint/2010/main" val="2630983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D39D718-4E4B-1947-92E0-BBED57B9EE73}" type="datetimeFigureOut">
              <a:rPr lang="en-US" smtClean="0"/>
              <a:t>11/6/21</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68C5C39F-DAB2-A34A-A96C-2F347ED29C22}" type="slidenum">
              <a:rPr lang="en-US" smtClean="0"/>
              <a:t>‹#›</a:t>
            </a:fld>
            <a:endParaRPr lang="en-US"/>
          </a:p>
        </p:txBody>
      </p:sp>
    </p:spTree>
    <p:extLst>
      <p:ext uri="{BB962C8B-B14F-4D97-AF65-F5344CB8AC3E}">
        <p14:creationId xmlns:p14="http://schemas.microsoft.com/office/powerpoint/2010/main" val="13614002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902F44D-E06F-4344-81D4-BD9176E17D49}"/>
              </a:ext>
            </a:extLst>
          </p:cNvPr>
          <p:cNvSpPr/>
          <p:nvPr/>
        </p:nvSpPr>
        <p:spPr>
          <a:xfrm>
            <a:off x="155772" y="271493"/>
            <a:ext cx="6546456" cy="5664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Take Ten</a:t>
            </a:r>
          </a:p>
        </p:txBody>
      </p:sp>
      <p:sp>
        <p:nvSpPr>
          <p:cNvPr id="5" name="Rectangle 4">
            <a:extLst>
              <a:ext uri="{FF2B5EF4-FFF2-40B4-BE49-F238E27FC236}">
                <a16:creationId xmlns:a16="http://schemas.microsoft.com/office/drawing/2014/main" id="{532CA1A5-E9FE-E246-86D5-F8CF245A9224}"/>
              </a:ext>
            </a:extLst>
          </p:cNvPr>
          <p:cNvSpPr/>
          <p:nvPr/>
        </p:nvSpPr>
        <p:spPr>
          <a:xfrm>
            <a:off x="236618" y="1165988"/>
            <a:ext cx="6325299" cy="4983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rPr>
              <a:t>Directions:</a:t>
            </a:r>
            <a:r>
              <a:rPr lang="en-US" sz="1200" dirty="0">
                <a:solidFill>
                  <a:schemeClr val="tx1"/>
                </a:solidFill>
              </a:rPr>
              <a:t> Place ten game pieces on the chart. Take turns making hundredths. If the hundredth you make combines with a hundredth you covered, remove the piece. The first player to remove all of their pieces wins.</a:t>
            </a:r>
            <a:endParaRPr lang="en-US" sz="1000" dirty="0">
              <a:solidFill>
                <a:schemeClr val="tx1"/>
              </a:solidFill>
            </a:endParaRPr>
          </a:p>
          <a:p>
            <a:endParaRPr lang="en-US" sz="1000" dirty="0">
              <a:solidFill>
                <a:schemeClr val="tx1"/>
              </a:solidFill>
            </a:endParaRPr>
          </a:p>
        </p:txBody>
      </p:sp>
      <p:graphicFrame>
        <p:nvGraphicFramePr>
          <p:cNvPr id="6" name="Table 2">
            <a:extLst>
              <a:ext uri="{FF2B5EF4-FFF2-40B4-BE49-F238E27FC236}">
                <a16:creationId xmlns:a16="http://schemas.microsoft.com/office/drawing/2014/main" id="{9ED42EAC-5AEE-884B-B418-D6CBA80EC8AB}"/>
              </a:ext>
            </a:extLst>
          </p:cNvPr>
          <p:cNvGraphicFramePr>
            <a:graphicFrameLocks noGrp="1"/>
          </p:cNvGraphicFramePr>
          <p:nvPr>
            <p:extLst>
              <p:ext uri="{D42A27DB-BD31-4B8C-83A1-F6EECF244321}">
                <p14:modId xmlns:p14="http://schemas.microsoft.com/office/powerpoint/2010/main" val="217324399"/>
              </p:ext>
            </p:extLst>
          </p:nvPr>
        </p:nvGraphicFramePr>
        <p:xfrm>
          <a:off x="412376" y="2036781"/>
          <a:ext cx="5928360" cy="5213350"/>
        </p:xfrm>
        <a:graphic>
          <a:graphicData uri="http://schemas.openxmlformats.org/drawingml/2006/table">
            <a:tbl>
              <a:tblPr firstRow="1" bandRow="1">
                <a:tableStyleId>{2D5ABB26-0587-4C30-8999-92F81FD0307C}</a:tableStyleId>
              </a:tblPr>
              <a:tblGrid>
                <a:gridCol w="592836">
                  <a:extLst>
                    <a:ext uri="{9D8B030D-6E8A-4147-A177-3AD203B41FA5}">
                      <a16:colId xmlns:a16="http://schemas.microsoft.com/office/drawing/2014/main" val="3150411515"/>
                    </a:ext>
                  </a:extLst>
                </a:gridCol>
                <a:gridCol w="592836">
                  <a:extLst>
                    <a:ext uri="{9D8B030D-6E8A-4147-A177-3AD203B41FA5}">
                      <a16:colId xmlns:a16="http://schemas.microsoft.com/office/drawing/2014/main" val="156405928"/>
                    </a:ext>
                  </a:extLst>
                </a:gridCol>
                <a:gridCol w="592836">
                  <a:extLst>
                    <a:ext uri="{9D8B030D-6E8A-4147-A177-3AD203B41FA5}">
                      <a16:colId xmlns:a16="http://schemas.microsoft.com/office/drawing/2014/main" val="1025730810"/>
                    </a:ext>
                  </a:extLst>
                </a:gridCol>
                <a:gridCol w="592836">
                  <a:extLst>
                    <a:ext uri="{9D8B030D-6E8A-4147-A177-3AD203B41FA5}">
                      <a16:colId xmlns:a16="http://schemas.microsoft.com/office/drawing/2014/main" val="766076026"/>
                    </a:ext>
                  </a:extLst>
                </a:gridCol>
                <a:gridCol w="592836">
                  <a:extLst>
                    <a:ext uri="{9D8B030D-6E8A-4147-A177-3AD203B41FA5}">
                      <a16:colId xmlns:a16="http://schemas.microsoft.com/office/drawing/2014/main" val="682645070"/>
                    </a:ext>
                  </a:extLst>
                </a:gridCol>
                <a:gridCol w="592836">
                  <a:extLst>
                    <a:ext uri="{9D8B030D-6E8A-4147-A177-3AD203B41FA5}">
                      <a16:colId xmlns:a16="http://schemas.microsoft.com/office/drawing/2014/main" val="1648559532"/>
                    </a:ext>
                  </a:extLst>
                </a:gridCol>
                <a:gridCol w="592836">
                  <a:extLst>
                    <a:ext uri="{9D8B030D-6E8A-4147-A177-3AD203B41FA5}">
                      <a16:colId xmlns:a16="http://schemas.microsoft.com/office/drawing/2014/main" val="994927671"/>
                    </a:ext>
                  </a:extLst>
                </a:gridCol>
                <a:gridCol w="592836">
                  <a:extLst>
                    <a:ext uri="{9D8B030D-6E8A-4147-A177-3AD203B41FA5}">
                      <a16:colId xmlns:a16="http://schemas.microsoft.com/office/drawing/2014/main" val="2438152840"/>
                    </a:ext>
                  </a:extLst>
                </a:gridCol>
                <a:gridCol w="592836">
                  <a:extLst>
                    <a:ext uri="{9D8B030D-6E8A-4147-A177-3AD203B41FA5}">
                      <a16:colId xmlns:a16="http://schemas.microsoft.com/office/drawing/2014/main" val="1230464482"/>
                    </a:ext>
                  </a:extLst>
                </a:gridCol>
                <a:gridCol w="592836">
                  <a:extLst>
                    <a:ext uri="{9D8B030D-6E8A-4147-A177-3AD203B41FA5}">
                      <a16:colId xmlns:a16="http://schemas.microsoft.com/office/drawing/2014/main" val="3966580887"/>
                    </a:ext>
                  </a:extLst>
                </a:gridCol>
              </a:tblGrid>
              <a:tr h="521335">
                <a:tc>
                  <a:txBody>
                    <a:bodyPr/>
                    <a:lstStyle/>
                    <a:p>
                      <a:pPr algn="ctr"/>
                      <a:r>
                        <a:rPr lang="en-US" sz="1400" dirty="0"/>
                        <a:t>0.01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9601158"/>
                  </a:ext>
                </a:extLst>
              </a:tr>
              <a:tr h="521335">
                <a:tc>
                  <a:txBody>
                    <a:bodyPr/>
                    <a:lstStyle/>
                    <a:p>
                      <a:pPr algn="ctr"/>
                      <a:r>
                        <a:rPr lang="en-US" sz="1400" dirty="0"/>
                        <a:t>0.11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2536075"/>
                  </a:ext>
                </a:extLst>
              </a:tr>
              <a:tr h="521335">
                <a:tc>
                  <a:txBody>
                    <a:bodyPr/>
                    <a:lstStyle/>
                    <a:p>
                      <a:pPr algn="ctr"/>
                      <a:r>
                        <a:rPr lang="en-US" sz="1400" dirty="0"/>
                        <a:t>0.21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7941640"/>
                  </a:ext>
                </a:extLst>
              </a:tr>
              <a:tr h="521335">
                <a:tc>
                  <a:txBody>
                    <a:bodyPr/>
                    <a:lstStyle/>
                    <a:p>
                      <a:pPr algn="ctr"/>
                      <a:r>
                        <a:rPr lang="en-US" sz="1400" dirty="0"/>
                        <a:t>0.31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6394334"/>
                  </a:ext>
                </a:extLst>
              </a:tr>
              <a:tr h="521335">
                <a:tc>
                  <a:txBody>
                    <a:bodyPr/>
                    <a:lstStyle/>
                    <a:p>
                      <a:pPr algn="ctr"/>
                      <a:r>
                        <a:rPr lang="en-US" sz="1400" dirty="0"/>
                        <a:t>0.41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0219666"/>
                  </a:ext>
                </a:extLst>
              </a:tr>
              <a:tr h="521335">
                <a:tc>
                  <a:txBody>
                    <a:bodyPr/>
                    <a:lstStyle/>
                    <a:p>
                      <a:pPr algn="ctr"/>
                      <a:r>
                        <a:rPr lang="en-US" sz="1400" dirty="0"/>
                        <a:t>0.51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0319060"/>
                  </a:ext>
                </a:extLst>
              </a:tr>
              <a:tr h="521335">
                <a:tc>
                  <a:txBody>
                    <a:bodyPr/>
                    <a:lstStyle/>
                    <a:p>
                      <a:pPr algn="ctr"/>
                      <a:r>
                        <a:rPr lang="en-US" sz="1400" dirty="0"/>
                        <a:t>0.61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4021807"/>
                  </a:ext>
                </a:extLst>
              </a:tr>
              <a:tr h="521335">
                <a:tc>
                  <a:txBody>
                    <a:bodyPr/>
                    <a:lstStyle/>
                    <a:p>
                      <a:pPr algn="ctr"/>
                      <a:r>
                        <a:rPr lang="en-US" sz="1400" dirty="0"/>
                        <a:t>0.71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7417588"/>
                  </a:ext>
                </a:extLst>
              </a:tr>
              <a:tr h="521335">
                <a:tc>
                  <a:txBody>
                    <a:bodyPr/>
                    <a:lstStyle/>
                    <a:p>
                      <a:pPr algn="ctr"/>
                      <a:r>
                        <a:rPr lang="en-US" sz="1400" dirty="0"/>
                        <a:t>0.81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4008043"/>
                  </a:ext>
                </a:extLst>
              </a:tr>
              <a:tr h="521335">
                <a:tc>
                  <a:txBody>
                    <a:bodyPr/>
                    <a:lstStyle/>
                    <a:p>
                      <a:pPr algn="ctr"/>
                      <a:r>
                        <a:rPr lang="en-US" sz="1400" dirty="0"/>
                        <a:t>0.91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4353288"/>
                  </a:ext>
                </a:extLst>
              </a:tr>
            </a:tbl>
          </a:graphicData>
        </a:graphic>
      </p:graphicFrame>
    </p:spTree>
    <p:extLst>
      <p:ext uri="{BB962C8B-B14F-4D97-AF65-F5344CB8AC3E}">
        <p14:creationId xmlns:p14="http://schemas.microsoft.com/office/powerpoint/2010/main" val="3697249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902F44D-E06F-4344-81D4-BD9176E17D49}"/>
              </a:ext>
            </a:extLst>
          </p:cNvPr>
          <p:cNvSpPr/>
          <p:nvPr/>
        </p:nvSpPr>
        <p:spPr>
          <a:xfrm>
            <a:off x="155772" y="271493"/>
            <a:ext cx="6546456" cy="5664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Take Ten</a:t>
            </a:r>
          </a:p>
        </p:txBody>
      </p:sp>
      <p:sp>
        <p:nvSpPr>
          <p:cNvPr id="5" name="Rectangle 4">
            <a:extLst>
              <a:ext uri="{FF2B5EF4-FFF2-40B4-BE49-F238E27FC236}">
                <a16:creationId xmlns:a16="http://schemas.microsoft.com/office/drawing/2014/main" id="{532CA1A5-E9FE-E246-86D5-F8CF245A9224}"/>
              </a:ext>
            </a:extLst>
          </p:cNvPr>
          <p:cNvSpPr/>
          <p:nvPr/>
        </p:nvSpPr>
        <p:spPr>
          <a:xfrm>
            <a:off x="236618" y="1165988"/>
            <a:ext cx="6325299" cy="4983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rPr>
              <a:t>Directions:</a:t>
            </a:r>
            <a:r>
              <a:rPr lang="en-US" sz="1200" dirty="0">
                <a:solidFill>
                  <a:schemeClr val="tx1"/>
                </a:solidFill>
              </a:rPr>
              <a:t> Place ten game pieces on the chart. Take turns making hundredths. If the hundredth you make combines with a hundredth you covered, remove the piece. The first player to remove all of their pieces wins.</a:t>
            </a:r>
            <a:endParaRPr lang="en-US" sz="1000" dirty="0">
              <a:solidFill>
                <a:schemeClr val="tx1"/>
              </a:solidFill>
            </a:endParaRPr>
          </a:p>
          <a:p>
            <a:endParaRPr lang="en-US" sz="1000" dirty="0">
              <a:solidFill>
                <a:schemeClr val="tx1"/>
              </a:solidFill>
            </a:endParaRPr>
          </a:p>
        </p:txBody>
      </p:sp>
      <p:graphicFrame>
        <p:nvGraphicFramePr>
          <p:cNvPr id="7" name="Table 2">
            <a:extLst>
              <a:ext uri="{FF2B5EF4-FFF2-40B4-BE49-F238E27FC236}">
                <a16:creationId xmlns:a16="http://schemas.microsoft.com/office/drawing/2014/main" id="{8B817106-109D-AC42-80AD-5974DEFD0D6D}"/>
              </a:ext>
            </a:extLst>
          </p:cNvPr>
          <p:cNvGraphicFramePr>
            <a:graphicFrameLocks noGrp="1"/>
          </p:cNvGraphicFramePr>
          <p:nvPr>
            <p:extLst>
              <p:ext uri="{D42A27DB-BD31-4B8C-83A1-F6EECF244321}">
                <p14:modId xmlns:p14="http://schemas.microsoft.com/office/powerpoint/2010/main" val="1166093464"/>
              </p:ext>
            </p:extLst>
          </p:nvPr>
        </p:nvGraphicFramePr>
        <p:xfrm>
          <a:off x="457200" y="2260899"/>
          <a:ext cx="5928360" cy="5213350"/>
        </p:xfrm>
        <a:graphic>
          <a:graphicData uri="http://schemas.openxmlformats.org/drawingml/2006/table">
            <a:tbl>
              <a:tblPr firstRow="1" bandRow="1">
                <a:tableStyleId>{2D5ABB26-0587-4C30-8999-92F81FD0307C}</a:tableStyleId>
              </a:tblPr>
              <a:tblGrid>
                <a:gridCol w="592836">
                  <a:extLst>
                    <a:ext uri="{9D8B030D-6E8A-4147-A177-3AD203B41FA5}">
                      <a16:colId xmlns:a16="http://schemas.microsoft.com/office/drawing/2014/main" val="3150411515"/>
                    </a:ext>
                  </a:extLst>
                </a:gridCol>
                <a:gridCol w="592836">
                  <a:extLst>
                    <a:ext uri="{9D8B030D-6E8A-4147-A177-3AD203B41FA5}">
                      <a16:colId xmlns:a16="http://schemas.microsoft.com/office/drawing/2014/main" val="156405928"/>
                    </a:ext>
                  </a:extLst>
                </a:gridCol>
                <a:gridCol w="592836">
                  <a:extLst>
                    <a:ext uri="{9D8B030D-6E8A-4147-A177-3AD203B41FA5}">
                      <a16:colId xmlns:a16="http://schemas.microsoft.com/office/drawing/2014/main" val="1025730810"/>
                    </a:ext>
                  </a:extLst>
                </a:gridCol>
                <a:gridCol w="592836">
                  <a:extLst>
                    <a:ext uri="{9D8B030D-6E8A-4147-A177-3AD203B41FA5}">
                      <a16:colId xmlns:a16="http://schemas.microsoft.com/office/drawing/2014/main" val="766076026"/>
                    </a:ext>
                  </a:extLst>
                </a:gridCol>
                <a:gridCol w="592836">
                  <a:extLst>
                    <a:ext uri="{9D8B030D-6E8A-4147-A177-3AD203B41FA5}">
                      <a16:colId xmlns:a16="http://schemas.microsoft.com/office/drawing/2014/main" val="682645070"/>
                    </a:ext>
                  </a:extLst>
                </a:gridCol>
                <a:gridCol w="592836">
                  <a:extLst>
                    <a:ext uri="{9D8B030D-6E8A-4147-A177-3AD203B41FA5}">
                      <a16:colId xmlns:a16="http://schemas.microsoft.com/office/drawing/2014/main" val="1648559532"/>
                    </a:ext>
                  </a:extLst>
                </a:gridCol>
                <a:gridCol w="592836">
                  <a:extLst>
                    <a:ext uri="{9D8B030D-6E8A-4147-A177-3AD203B41FA5}">
                      <a16:colId xmlns:a16="http://schemas.microsoft.com/office/drawing/2014/main" val="994927671"/>
                    </a:ext>
                  </a:extLst>
                </a:gridCol>
                <a:gridCol w="592836">
                  <a:extLst>
                    <a:ext uri="{9D8B030D-6E8A-4147-A177-3AD203B41FA5}">
                      <a16:colId xmlns:a16="http://schemas.microsoft.com/office/drawing/2014/main" val="2438152840"/>
                    </a:ext>
                  </a:extLst>
                </a:gridCol>
                <a:gridCol w="592836">
                  <a:extLst>
                    <a:ext uri="{9D8B030D-6E8A-4147-A177-3AD203B41FA5}">
                      <a16:colId xmlns:a16="http://schemas.microsoft.com/office/drawing/2014/main" val="1230464482"/>
                    </a:ext>
                  </a:extLst>
                </a:gridCol>
                <a:gridCol w="592836">
                  <a:extLst>
                    <a:ext uri="{9D8B030D-6E8A-4147-A177-3AD203B41FA5}">
                      <a16:colId xmlns:a16="http://schemas.microsoft.com/office/drawing/2014/main" val="3966580887"/>
                    </a:ext>
                  </a:extLst>
                </a:gridCol>
              </a:tblGrid>
              <a:tr h="521335">
                <a:tc>
                  <a:txBody>
                    <a:bodyPr/>
                    <a:lstStyle/>
                    <a:p>
                      <a:pPr algn="ctr"/>
                      <a:r>
                        <a:rPr lang="en-US" sz="1400" dirty="0"/>
                        <a:t>0.91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9601158"/>
                  </a:ext>
                </a:extLst>
              </a:tr>
              <a:tr h="521335">
                <a:tc>
                  <a:txBody>
                    <a:bodyPr/>
                    <a:lstStyle/>
                    <a:p>
                      <a:pPr algn="ctr"/>
                      <a:r>
                        <a:rPr lang="en-US" sz="1400" dirty="0"/>
                        <a:t>0.81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2536075"/>
                  </a:ext>
                </a:extLst>
              </a:tr>
              <a:tr h="521335">
                <a:tc>
                  <a:txBody>
                    <a:bodyPr/>
                    <a:lstStyle/>
                    <a:p>
                      <a:pPr algn="ctr"/>
                      <a:r>
                        <a:rPr lang="en-US" sz="1400" dirty="0"/>
                        <a:t>0.71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7941640"/>
                  </a:ext>
                </a:extLst>
              </a:tr>
              <a:tr h="521335">
                <a:tc>
                  <a:txBody>
                    <a:bodyPr/>
                    <a:lstStyle/>
                    <a:p>
                      <a:pPr algn="ctr"/>
                      <a:r>
                        <a:rPr lang="en-US" sz="1400" dirty="0"/>
                        <a:t>0.61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6394334"/>
                  </a:ext>
                </a:extLst>
              </a:tr>
              <a:tr h="521335">
                <a:tc>
                  <a:txBody>
                    <a:bodyPr/>
                    <a:lstStyle/>
                    <a:p>
                      <a:pPr algn="ctr"/>
                      <a:r>
                        <a:rPr lang="en-US" sz="1400" dirty="0"/>
                        <a:t>0.51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0219666"/>
                  </a:ext>
                </a:extLst>
              </a:tr>
              <a:tr h="521335">
                <a:tc>
                  <a:txBody>
                    <a:bodyPr/>
                    <a:lstStyle/>
                    <a:p>
                      <a:pPr algn="ctr"/>
                      <a:r>
                        <a:rPr lang="en-US" sz="1400" dirty="0"/>
                        <a:t>0.41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0319060"/>
                  </a:ext>
                </a:extLst>
              </a:tr>
              <a:tr h="521335">
                <a:tc>
                  <a:txBody>
                    <a:bodyPr/>
                    <a:lstStyle/>
                    <a:p>
                      <a:pPr algn="ctr"/>
                      <a:r>
                        <a:rPr lang="en-US" sz="1400" dirty="0"/>
                        <a:t>0.31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4021807"/>
                  </a:ext>
                </a:extLst>
              </a:tr>
              <a:tr h="521335">
                <a:tc>
                  <a:txBody>
                    <a:bodyPr/>
                    <a:lstStyle/>
                    <a:p>
                      <a:pPr algn="ctr"/>
                      <a:r>
                        <a:rPr lang="en-US" sz="1400" dirty="0"/>
                        <a:t>0.21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7417588"/>
                  </a:ext>
                </a:extLst>
              </a:tr>
              <a:tr h="521335">
                <a:tc>
                  <a:txBody>
                    <a:bodyPr/>
                    <a:lstStyle/>
                    <a:p>
                      <a:pPr algn="ctr"/>
                      <a:r>
                        <a:rPr lang="en-US" sz="1400" dirty="0"/>
                        <a:t>0.11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4008043"/>
                  </a:ext>
                </a:extLst>
              </a:tr>
              <a:tr h="521335">
                <a:tc>
                  <a:txBody>
                    <a:bodyPr/>
                    <a:lstStyle/>
                    <a:p>
                      <a:pPr algn="ctr"/>
                      <a:r>
                        <a:rPr lang="en-US" sz="1400" dirty="0"/>
                        <a:t>0.01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0.09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4353288"/>
                  </a:ext>
                </a:extLst>
              </a:tr>
            </a:tbl>
          </a:graphicData>
        </a:graphic>
      </p:graphicFrame>
    </p:spTree>
    <p:extLst>
      <p:ext uri="{BB962C8B-B14F-4D97-AF65-F5344CB8AC3E}">
        <p14:creationId xmlns:p14="http://schemas.microsoft.com/office/powerpoint/2010/main" val="29889303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902F44D-E06F-4344-81D4-BD9176E17D49}"/>
              </a:ext>
            </a:extLst>
          </p:cNvPr>
          <p:cNvSpPr/>
          <p:nvPr/>
        </p:nvSpPr>
        <p:spPr>
          <a:xfrm>
            <a:off x="155772" y="271493"/>
            <a:ext cx="6546456" cy="5664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Take Ten</a:t>
            </a:r>
          </a:p>
        </p:txBody>
      </p:sp>
      <p:sp>
        <p:nvSpPr>
          <p:cNvPr id="5" name="Rectangle 4">
            <a:extLst>
              <a:ext uri="{FF2B5EF4-FFF2-40B4-BE49-F238E27FC236}">
                <a16:creationId xmlns:a16="http://schemas.microsoft.com/office/drawing/2014/main" id="{532CA1A5-E9FE-E246-86D5-F8CF245A9224}"/>
              </a:ext>
            </a:extLst>
          </p:cNvPr>
          <p:cNvSpPr/>
          <p:nvPr/>
        </p:nvSpPr>
        <p:spPr>
          <a:xfrm>
            <a:off x="236618" y="1165988"/>
            <a:ext cx="6325299" cy="4983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rPr>
              <a:t>Directions:</a:t>
            </a:r>
            <a:r>
              <a:rPr lang="en-US" sz="1200" dirty="0">
                <a:solidFill>
                  <a:schemeClr val="tx1"/>
                </a:solidFill>
              </a:rPr>
              <a:t> Place ten game pieces on the chart. Take turns making a two-digit number with tenths. If you number combines with one of the numbers you covered to make ten, remove the piece. The first player to remove all of their pieces wins.</a:t>
            </a:r>
            <a:endParaRPr lang="en-US" sz="1000" dirty="0">
              <a:solidFill>
                <a:schemeClr val="tx1"/>
              </a:solidFill>
            </a:endParaRPr>
          </a:p>
          <a:p>
            <a:endParaRPr lang="en-US" sz="1000" dirty="0">
              <a:solidFill>
                <a:schemeClr val="tx1"/>
              </a:solidFill>
            </a:endParaRPr>
          </a:p>
        </p:txBody>
      </p:sp>
      <p:graphicFrame>
        <p:nvGraphicFramePr>
          <p:cNvPr id="7" name="Table 2">
            <a:extLst>
              <a:ext uri="{FF2B5EF4-FFF2-40B4-BE49-F238E27FC236}">
                <a16:creationId xmlns:a16="http://schemas.microsoft.com/office/drawing/2014/main" id="{A64A4C42-7873-AB43-93E3-A1E7186F6743}"/>
              </a:ext>
            </a:extLst>
          </p:cNvPr>
          <p:cNvGraphicFramePr>
            <a:graphicFrameLocks noGrp="1"/>
          </p:cNvGraphicFramePr>
          <p:nvPr>
            <p:extLst>
              <p:ext uri="{D42A27DB-BD31-4B8C-83A1-F6EECF244321}">
                <p14:modId xmlns:p14="http://schemas.microsoft.com/office/powerpoint/2010/main" val="2166383613"/>
              </p:ext>
            </p:extLst>
          </p:nvPr>
        </p:nvGraphicFramePr>
        <p:xfrm>
          <a:off x="441960" y="1927860"/>
          <a:ext cx="5928360" cy="5213350"/>
        </p:xfrm>
        <a:graphic>
          <a:graphicData uri="http://schemas.openxmlformats.org/drawingml/2006/table">
            <a:tbl>
              <a:tblPr firstRow="1" bandRow="1">
                <a:tableStyleId>{2D5ABB26-0587-4C30-8999-92F81FD0307C}</a:tableStyleId>
              </a:tblPr>
              <a:tblGrid>
                <a:gridCol w="592836">
                  <a:extLst>
                    <a:ext uri="{9D8B030D-6E8A-4147-A177-3AD203B41FA5}">
                      <a16:colId xmlns:a16="http://schemas.microsoft.com/office/drawing/2014/main" val="3150411515"/>
                    </a:ext>
                  </a:extLst>
                </a:gridCol>
                <a:gridCol w="592836">
                  <a:extLst>
                    <a:ext uri="{9D8B030D-6E8A-4147-A177-3AD203B41FA5}">
                      <a16:colId xmlns:a16="http://schemas.microsoft.com/office/drawing/2014/main" val="156405928"/>
                    </a:ext>
                  </a:extLst>
                </a:gridCol>
                <a:gridCol w="592836">
                  <a:extLst>
                    <a:ext uri="{9D8B030D-6E8A-4147-A177-3AD203B41FA5}">
                      <a16:colId xmlns:a16="http://schemas.microsoft.com/office/drawing/2014/main" val="1025730810"/>
                    </a:ext>
                  </a:extLst>
                </a:gridCol>
                <a:gridCol w="592836">
                  <a:extLst>
                    <a:ext uri="{9D8B030D-6E8A-4147-A177-3AD203B41FA5}">
                      <a16:colId xmlns:a16="http://schemas.microsoft.com/office/drawing/2014/main" val="766076026"/>
                    </a:ext>
                  </a:extLst>
                </a:gridCol>
                <a:gridCol w="592836">
                  <a:extLst>
                    <a:ext uri="{9D8B030D-6E8A-4147-A177-3AD203B41FA5}">
                      <a16:colId xmlns:a16="http://schemas.microsoft.com/office/drawing/2014/main" val="682645070"/>
                    </a:ext>
                  </a:extLst>
                </a:gridCol>
                <a:gridCol w="592836">
                  <a:extLst>
                    <a:ext uri="{9D8B030D-6E8A-4147-A177-3AD203B41FA5}">
                      <a16:colId xmlns:a16="http://schemas.microsoft.com/office/drawing/2014/main" val="1648559532"/>
                    </a:ext>
                  </a:extLst>
                </a:gridCol>
                <a:gridCol w="592836">
                  <a:extLst>
                    <a:ext uri="{9D8B030D-6E8A-4147-A177-3AD203B41FA5}">
                      <a16:colId xmlns:a16="http://schemas.microsoft.com/office/drawing/2014/main" val="994927671"/>
                    </a:ext>
                  </a:extLst>
                </a:gridCol>
                <a:gridCol w="592836">
                  <a:extLst>
                    <a:ext uri="{9D8B030D-6E8A-4147-A177-3AD203B41FA5}">
                      <a16:colId xmlns:a16="http://schemas.microsoft.com/office/drawing/2014/main" val="2438152840"/>
                    </a:ext>
                  </a:extLst>
                </a:gridCol>
                <a:gridCol w="592836">
                  <a:extLst>
                    <a:ext uri="{9D8B030D-6E8A-4147-A177-3AD203B41FA5}">
                      <a16:colId xmlns:a16="http://schemas.microsoft.com/office/drawing/2014/main" val="1230464482"/>
                    </a:ext>
                  </a:extLst>
                </a:gridCol>
                <a:gridCol w="592836">
                  <a:extLst>
                    <a:ext uri="{9D8B030D-6E8A-4147-A177-3AD203B41FA5}">
                      <a16:colId xmlns:a16="http://schemas.microsoft.com/office/drawing/2014/main" val="3966580887"/>
                    </a:ext>
                  </a:extLst>
                </a:gridCol>
              </a:tblGrid>
              <a:tr h="521335">
                <a:tc>
                  <a:txBody>
                    <a:bodyPr/>
                    <a:lstStyle/>
                    <a:p>
                      <a:pPr algn="ctr"/>
                      <a:r>
                        <a:rPr lang="en-US" sz="1400" dirty="0"/>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9601158"/>
                  </a:ext>
                </a:extLst>
              </a:tr>
              <a:tr h="521335">
                <a:tc>
                  <a:txBody>
                    <a:bodyPr/>
                    <a:lstStyle/>
                    <a:p>
                      <a:pPr algn="ctr"/>
                      <a:r>
                        <a:rPr lang="en-US" sz="1400"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2536075"/>
                  </a:ext>
                </a:extLst>
              </a:tr>
              <a:tr h="521335">
                <a:tc>
                  <a:txBody>
                    <a:bodyPr/>
                    <a:lstStyle/>
                    <a:p>
                      <a:pPr algn="ctr"/>
                      <a:r>
                        <a:rPr lang="en-US" sz="1400" dirty="0"/>
                        <a:t>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7941640"/>
                  </a:ext>
                </a:extLst>
              </a:tr>
              <a:tr h="521335">
                <a:tc>
                  <a:txBody>
                    <a:bodyPr/>
                    <a:lstStyle/>
                    <a:p>
                      <a:pPr algn="ctr"/>
                      <a:r>
                        <a:rPr lang="en-US" sz="1400" dirty="0"/>
                        <a:t>3.1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3.2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3.3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3.4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3.5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3.6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3.8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3.9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6394334"/>
                  </a:ext>
                </a:extLst>
              </a:tr>
              <a:tr h="521335">
                <a:tc>
                  <a:txBody>
                    <a:bodyPr/>
                    <a:lstStyle/>
                    <a:p>
                      <a:pPr algn="ctr"/>
                      <a:r>
                        <a:rPr lang="en-US" sz="1400" dirty="0"/>
                        <a:t>4.1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0219666"/>
                  </a:ext>
                </a:extLst>
              </a:tr>
              <a:tr h="521335">
                <a:tc>
                  <a:txBody>
                    <a:bodyPr/>
                    <a:lstStyle/>
                    <a:p>
                      <a:pPr algn="ctr"/>
                      <a:r>
                        <a:rPr lang="en-US" sz="1400" dirty="0"/>
                        <a:t>5.1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5.2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5.3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5.4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5.5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5.7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5.8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5.9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0319060"/>
                  </a:ext>
                </a:extLst>
              </a:tr>
              <a:tr h="521335">
                <a:tc>
                  <a:txBody>
                    <a:bodyPr/>
                    <a:lstStyle/>
                    <a:p>
                      <a:pPr algn="ctr"/>
                      <a:r>
                        <a:rPr lang="en-US" sz="1400" dirty="0"/>
                        <a:t>6.1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6.2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6.3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6.4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6.5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6.6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6.7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6.8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6.9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4021807"/>
                  </a:ext>
                </a:extLst>
              </a:tr>
              <a:tr h="521335">
                <a:tc>
                  <a:txBody>
                    <a:bodyPr/>
                    <a:lstStyle/>
                    <a:p>
                      <a:pPr algn="ctr"/>
                      <a:r>
                        <a:rPr lang="en-US" sz="1400" dirty="0"/>
                        <a:t>7.1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7.2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7.3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7.4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7.5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7.6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7.7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7.8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7.9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7417588"/>
                  </a:ext>
                </a:extLst>
              </a:tr>
              <a:tr h="521335">
                <a:tc>
                  <a:txBody>
                    <a:bodyPr/>
                    <a:lstStyle/>
                    <a:p>
                      <a:pPr algn="ctr"/>
                      <a:r>
                        <a:rPr lang="en-US" sz="1400" dirty="0"/>
                        <a:t>8.1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9.0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4008043"/>
                  </a:ext>
                </a:extLst>
              </a:tr>
              <a:tr h="521335">
                <a:tc>
                  <a:txBody>
                    <a:bodyPr/>
                    <a:lstStyle/>
                    <a:p>
                      <a:pPr algn="ctr"/>
                      <a:r>
                        <a:rPr lang="en-US" sz="1400" dirty="0"/>
                        <a:t>9.1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9.2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9.3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9.4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9.5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9.6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9.7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9.8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9.9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4353288"/>
                  </a:ext>
                </a:extLst>
              </a:tr>
            </a:tbl>
          </a:graphicData>
        </a:graphic>
      </p:graphicFrame>
    </p:spTree>
    <p:extLst>
      <p:ext uri="{BB962C8B-B14F-4D97-AF65-F5344CB8AC3E}">
        <p14:creationId xmlns:p14="http://schemas.microsoft.com/office/powerpoint/2010/main" val="1293093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902F44D-E06F-4344-81D4-BD9176E17D49}"/>
              </a:ext>
            </a:extLst>
          </p:cNvPr>
          <p:cNvSpPr/>
          <p:nvPr/>
        </p:nvSpPr>
        <p:spPr>
          <a:xfrm>
            <a:off x="155772" y="271493"/>
            <a:ext cx="6546456" cy="5664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Take Ten</a:t>
            </a:r>
          </a:p>
        </p:txBody>
      </p:sp>
      <p:sp>
        <p:nvSpPr>
          <p:cNvPr id="5" name="Rectangle 4">
            <a:extLst>
              <a:ext uri="{FF2B5EF4-FFF2-40B4-BE49-F238E27FC236}">
                <a16:creationId xmlns:a16="http://schemas.microsoft.com/office/drawing/2014/main" id="{532CA1A5-E9FE-E246-86D5-F8CF245A9224}"/>
              </a:ext>
            </a:extLst>
          </p:cNvPr>
          <p:cNvSpPr/>
          <p:nvPr/>
        </p:nvSpPr>
        <p:spPr>
          <a:xfrm>
            <a:off x="236618" y="1165988"/>
            <a:ext cx="6325299" cy="4983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rPr>
              <a:t>Directions:</a:t>
            </a:r>
            <a:r>
              <a:rPr lang="en-US" sz="1200" dirty="0">
                <a:solidFill>
                  <a:schemeClr val="tx1"/>
                </a:solidFill>
              </a:rPr>
              <a:t> Place ten game pieces on the chart. Take turns making a two-digit number with tenths. If you number combines with one of the numbers you covered to make ten, remove the piece. The first player to remove all of their pieces wins.</a:t>
            </a:r>
            <a:endParaRPr lang="en-US" sz="1000" dirty="0">
              <a:solidFill>
                <a:schemeClr val="tx1"/>
              </a:solidFill>
            </a:endParaRPr>
          </a:p>
          <a:p>
            <a:endParaRPr lang="en-US" sz="1000" dirty="0">
              <a:solidFill>
                <a:schemeClr val="tx1"/>
              </a:solidFill>
            </a:endParaRPr>
          </a:p>
        </p:txBody>
      </p:sp>
      <p:graphicFrame>
        <p:nvGraphicFramePr>
          <p:cNvPr id="8" name="Table 2">
            <a:extLst>
              <a:ext uri="{FF2B5EF4-FFF2-40B4-BE49-F238E27FC236}">
                <a16:creationId xmlns:a16="http://schemas.microsoft.com/office/drawing/2014/main" id="{9D758DEB-B809-E44E-BEDF-3D9F1BA16C15}"/>
              </a:ext>
            </a:extLst>
          </p:cNvPr>
          <p:cNvGraphicFramePr>
            <a:graphicFrameLocks noGrp="1"/>
          </p:cNvGraphicFramePr>
          <p:nvPr>
            <p:extLst>
              <p:ext uri="{D42A27DB-BD31-4B8C-83A1-F6EECF244321}">
                <p14:modId xmlns:p14="http://schemas.microsoft.com/office/powerpoint/2010/main" val="583493605"/>
              </p:ext>
            </p:extLst>
          </p:nvPr>
        </p:nvGraphicFramePr>
        <p:xfrm>
          <a:off x="388620" y="1927860"/>
          <a:ext cx="5928360" cy="5213350"/>
        </p:xfrm>
        <a:graphic>
          <a:graphicData uri="http://schemas.openxmlformats.org/drawingml/2006/table">
            <a:tbl>
              <a:tblPr firstRow="1" bandRow="1">
                <a:tableStyleId>{2D5ABB26-0587-4C30-8999-92F81FD0307C}</a:tableStyleId>
              </a:tblPr>
              <a:tblGrid>
                <a:gridCol w="592836">
                  <a:extLst>
                    <a:ext uri="{9D8B030D-6E8A-4147-A177-3AD203B41FA5}">
                      <a16:colId xmlns:a16="http://schemas.microsoft.com/office/drawing/2014/main" val="3150411515"/>
                    </a:ext>
                  </a:extLst>
                </a:gridCol>
                <a:gridCol w="592836">
                  <a:extLst>
                    <a:ext uri="{9D8B030D-6E8A-4147-A177-3AD203B41FA5}">
                      <a16:colId xmlns:a16="http://schemas.microsoft.com/office/drawing/2014/main" val="156405928"/>
                    </a:ext>
                  </a:extLst>
                </a:gridCol>
                <a:gridCol w="592836">
                  <a:extLst>
                    <a:ext uri="{9D8B030D-6E8A-4147-A177-3AD203B41FA5}">
                      <a16:colId xmlns:a16="http://schemas.microsoft.com/office/drawing/2014/main" val="1025730810"/>
                    </a:ext>
                  </a:extLst>
                </a:gridCol>
                <a:gridCol w="592836">
                  <a:extLst>
                    <a:ext uri="{9D8B030D-6E8A-4147-A177-3AD203B41FA5}">
                      <a16:colId xmlns:a16="http://schemas.microsoft.com/office/drawing/2014/main" val="766076026"/>
                    </a:ext>
                  </a:extLst>
                </a:gridCol>
                <a:gridCol w="592836">
                  <a:extLst>
                    <a:ext uri="{9D8B030D-6E8A-4147-A177-3AD203B41FA5}">
                      <a16:colId xmlns:a16="http://schemas.microsoft.com/office/drawing/2014/main" val="682645070"/>
                    </a:ext>
                  </a:extLst>
                </a:gridCol>
                <a:gridCol w="592836">
                  <a:extLst>
                    <a:ext uri="{9D8B030D-6E8A-4147-A177-3AD203B41FA5}">
                      <a16:colId xmlns:a16="http://schemas.microsoft.com/office/drawing/2014/main" val="1648559532"/>
                    </a:ext>
                  </a:extLst>
                </a:gridCol>
                <a:gridCol w="592836">
                  <a:extLst>
                    <a:ext uri="{9D8B030D-6E8A-4147-A177-3AD203B41FA5}">
                      <a16:colId xmlns:a16="http://schemas.microsoft.com/office/drawing/2014/main" val="994927671"/>
                    </a:ext>
                  </a:extLst>
                </a:gridCol>
                <a:gridCol w="592836">
                  <a:extLst>
                    <a:ext uri="{9D8B030D-6E8A-4147-A177-3AD203B41FA5}">
                      <a16:colId xmlns:a16="http://schemas.microsoft.com/office/drawing/2014/main" val="2438152840"/>
                    </a:ext>
                  </a:extLst>
                </a:gridCol>
                <a:gridCol w="592836">
                  <a:extLst>
                    <a:ext uri="{9D8B030D-6E8A-4147-A177-3AD203B41FA5}">
                      <a16:colId xmlns:a16="http://schemas.microsoft.com/office/drawing/2014/main" val="1230464482"/>
                    </a:ext>
                  </a:extLst>
                </a:gridCol>
                <a:gridCol w="592836">
                  <a:extLst>
                    <a:ext uri="{9D8B030D-6E8A-4147-A177-3AD203B41FA5}">
                      <a16:colId xmlns:a16="http://schemas.microsoft.com/office/drawing/2014/main" val="3966580887"/>
                    </a:ext>
                  </a:extLst>
                </a:gridCol>
              </a:tblGrid>
              <a:tr h="521335">
                <a:tc>
                  <a:txBody>
                    <a:bodyPr/>
                    <a:lstStyle/>
                    <a:p>
                      <a:pPr algn="ctr"/>
                      <a:r>
                        <a:rPr lang="en-US" sz="1400" dirty="0"/>
                        <a:t>9.1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9.2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9.3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9.4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9.5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9.6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9.7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9.8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9.9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9601158"/>
                  </a:ext>
                </a:extLst>
              </a:tr>
              <a:tr h="521335">
                <a:tc>
                  <a:txBody>
                    <a:bodyPr/>
                    <a:lstStyle/>
                    <a:p>
                      <a:pPr algn="ctr"/>
                      <a:r>
                        <a:rPr lang="en-US" sz="1400" dirty="0"/>
                        <a:t>8.1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9.0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2536075"/>
                  </a:ext>
                </a:extLst>
              </a:tr>
              <a:tr h="521335">
                <a:tc>
                  <a:txBody>
                    <a:bodyPr/>
                    <a:lstStyle/>
                    <a:p>
                      <a:pPr algn="ctr"/>
                      <a:r>
                        <a:rPr lang="en-US" sz="1400" dirty="0"/>
                        <a:t>7.1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7.2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7.3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7.4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7.5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7.6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7.7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7.8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7.9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8.0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7941640"/>
                  </a:ext>
                </a:extLst>
              </a:tr>
              <a:tr h="521335">
                <a:tc>
                  <a:txBody>
                    <a:bodyPr/>
                    <a:lstStyle/>
                    <a:p>
                      <a:pPr algn="ctr"/>
                      <a:r>
                        <a:rPr lang="en-US" sz="1400" dirty="0"/>
                        <a:t>6.1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6.2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6.3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6.4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6.5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6.6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6.7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6.8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6.9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6394334"/>
                  </a:ext>
                </a:extLst>
              </a:tr>
              <a:tr h="521335">
                <a:tc>
                  <a:txBody>
                    <a:bodyPr/>
                    <a:lstStyle/>
                    <a:p>
                      <a:pPr algn="ctr"/>
                      <a:r>
                        <a:rPr lang="en-US" sz="1400" dirty="0"/>
                        <a:t>5.1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5.2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5.3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5.4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5.5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5.6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5.7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5.8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5.9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6.0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0219666"/>
                  </a:ext>
                </a:extLst>
              </a:tr>
              <a:tr h="521335">
                <a:tc>
                  <a:txBody>
                    <a:bodyPr/>
                    <a:lstStyle/>
                    <a:p>
                      <a:pPr algn="ctr"/>
                      <a:r>
                        <a:rPr lang="en-US" sz="1400" dirty="0"/>
                        <a:t>4.1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0319060"/>
                  </a:ext>
                </a:extLst>
              </a:tr>
              <a:tr h="521335">
                <a:tc>
                  <a:txBody>
                    <a:bodyPr/>
                    <a:lstStyle/>
                    <a:p>
                      <a:pPr algn="ctr"/>
                      <a:r>
                        <a:rPr lang="en-US" sz="1400" dirty="0"/>
                        <a:t>3.1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3.2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3.3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3.4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3.5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3.6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3.8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3.9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4021807"/>
                  </a:ext>
                </a:extLst>
              </a:tr>
              <a:tr h="521335">
                <a:tc>
                  <a:txBody>
                    <a:bodyPr/>
                    <a:lstStyle/>
                    <a:p>
                      <a:pPr algn="ctr"/>
                      <a:r>
                        <a:rPr lang="en-US" sz="1400" dirty="0"/>
                        <a:t>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7417588"/>
                  </a:ext>
                </a:extLst>
              </a:tr>
              <a:tr h="521335">
                <a:tc>
                  <a:txBody>
                    <a:bodyPr/>
                    <a:lstStyle/>
                    <a:p>
                      <a:pPr algn="ctr"/>
                      <a:r>
                        <a:rPr lang="en-US" sz="1400" dirty="0"/>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4008043"/>
                  </a:ext>
                </a:extLst>
              </a:tr>
              <a:tr h="521335">
                <a:tc>
                  <a:txBody>
                    <a:bodyPr/>
                    <a:lstStyle/>
                    <a:p>
                      <a:pPr algn="ctr"/>
                      <a:r>
                        <a:rPr lang="en-US" sz="1400" dirty="0"/>
                        <a:t>0.1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0.9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4353288"/>
                  </a:ext>
                </a:extLst>
              </a:tr>
            </a:tbl>
          </a:graphicData>
        </a:graphic>
      </p:graphicFrame>
    </p:spTree>
    <p:extLst>
      <p:ext uri="{BB962C8B-B14F-4D97-AF65-F5344CB8AC3E}">
        <p14:creationId xmlns:p14="http://schemas.microsoft.com/office/powerpoint/2010/main" val="2761135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902F44D-E06F-4344-81D4-BD9176E17D49}"/>
              </a:ext>
            </a:extLst>
          </p:cNvPr>
          <p:cNvSpPr/>
          <p:nvPr/>
        </p:nvSpPr>
        <p:spPr>
          <a:xfrm>
            <a:off x="155772" y="271493"/>
            <a:ext cx="6546456" cy="56644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a:solidFill>
                  <a:schemeClr val="tx1"/>
                </a:solidFill>
              </a:rPr>
              <a:t>Take Ten </a:t>
            </a:r>
            <a:endParaRPr lang="en-US" sz="2000" b="1" dirty="0">
              <a:solidFill>
                <a:schemeClr val="tx1"/>
              </a:solidFill>
            </a:endParaRPr>
          </a:p>
        </p:txBody>
      </p:sp>
      <p:sp>
        <p:nvSpPr>
          <p:cNvPr id="5" name="Rectangle 4">
            <a:extLst>
              <a:ext uri="{FF2B5EF4-FFF2-40B4-BE49-F238E27FC236}">
                <a16:creationId xmlns:a16="http://schemas.microsoft.com/office/drawing/2014/main" id="{532CA1A5-E9FE-E246-86D5-F8CF245A9224}"/>
              </a:ext>
            </a:extLst>
          </p:cNvPr>
          <p:cNvSpPr/>
          <p:nvPr/>
        </p:nvSpPr>
        <p:spPr>
          <a:xfrm>
            <a:off x="236618" y="1011983"/>
            <a:ext cx="6325299" cy="4983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b="1" dirty="0">
                <a:solidFill>
                  <a:schemeClr val="tx1"/>
                </a:solidFill>
              </a:rPr>
              <a:t>Directions:</a:t>
            </a:r>
            <a:r>
              <a:rPr lang="en-US" sz="1200" dirty="0">
                <a:solidFill>
                  <a:schemeClr val="tx1"/>
                </a:solidFill>
              </a:rPr>
              <a:t> Place ten game pieces on the chart. Take turns rolling two digits. Make a fraction with those digits. Remove a game piece from the space if the fraction it covers combines with the fraction you made to make a whole. Be the first to remove all ten pieces.</a:t>
            </a:r>
            <a:endParaRPr lang="en-US" sz="1000" dirty="0">
              <a:solidFill>
                <a:schemeClr val="tx1"/>
              </a:solidFill>
            </a:endParaRPr>
          </a:p>
          <a:p>
            <a:endParaRPr lang="en-US" sz="1000" dirty="0">
              <a:solidFill>
                <a:schemeClr val="tx1"/>
              </a:solidFill>
            </a:endParaRPr>
          </a:p>
        </p:txBody>
      </p:sp>
      <mc:AlternateContent xmlns:mc="http://schemas.openxmlformats.org/markup-compatibility/2006" xmlns:a14="http://schemas.microsoft.com/office/drawing/2010/main">
        <mc:Choice Requires="a14">
          <p:graphicFrame>
            <p:nvGraphicFramePr>
              <p:cNvPr id="8" name="Table 2">
                <a:extLst>
                  <a:ext uri="{FF2B5EF4-FFF2-40B4-BE49-F238E27FC236}">
                    <a16:creationId xmlns:a16="http://schemas.microsoft.com/office/drawing/2014/main" id="{9D758DEB-B809-E44E-BEDF-3D9F1BA16C15}"/>
                  </a:ext>
                </a:extLst>
              </p:cNvPr>
              <p:cNvGraphicFramePr>
                <a:graphicFrameLocks noGrp="1"/>
              </p:cNvGraphicFramePr>
              <p:nvPr>
                <p:extLst>
                  <p:ext uri="{D42A27DB-BD31-4B8C-83A1-F6EECF244321}">
                    <p14:modId xmlns:p14="http://schemas.microsoft.com/office/powerpoint/2010/main" val="3925532215"/>
                  </p:ext>
                </p:extLst>
              </p:nvPr>
            </p:nvGraphicFramePr>
            <p:xfrm>
              <a:off x="298383" y="1764229"/>
              <a:ext cx="6266048" cy="6734880"/>
            </p:xfrm>
            <a:graphic>
              <a:graphicData uri="http://schemas.openxmlformats.org/drawingml/2006/table">
                <a:tbl>
                  <a:tblPr firstRow="1" bandRow="1">
                    <a:tableStyleId>{2D5ABB26-0587-4C30-8999-92F81FD0307C}</a:tableStyleId>
                  </a:tblPr>
                  <a:tblGrid>
                    <a:gridCol w="783256">
                      <a:extLst>
                        <a:ext uri="{9D8B030D-6E8A-4147-A177-3AD203B41FA5}">
                          <a16:colId xmlns:a16="http://schemas.microsoft.com/office/drawing/2014/main" val="3150411515"/>
                        </a:ext>
                      </a:extLst>
                    </a:gridCol>
                    <a:gridCol w="783256">
                      <a:extLst>
                        <a:ext uri="{9D8B030D-6E8A-4147-A177-3AD203B41FA5}">
                          <a16:colId xmlns:a16="http://schemas.microsoft.com/office/drawing/2014/main" val="156405928"/>
                        </a:ext>
                      </a:extLst>
                    </a:gridCol>
                    <a:gridCol w="783256">
                      <a:extLst>
                        <a:ext uri="{9D8B030D-6E8A-4147-A177-3AD203B41FA5}">
                          <a16:colId xmlns:a16="http://schemas.microsoft.com/office/drawing/2014/main" val="1025730810"/>
                        </a:ext>
                      </a:extLst>
                    </a:gridCol>
                    <a:gridCol w="783256">
                      <a:extLst>
                        <a:ext uri="{9D8B030D-6E8A-4147-A177-3AD203B41FA5}">
                          <a16:colId xmlns:a16="http://schemas.microsoft.com/office/drawing/2014/main" val="766076026"/>
                        </a:ext>
                      </a:extLst>
                    </a:gridCol>
                    <a:gridCol w="783256">
                      <a:extLst>
                        <a:ext uri="{9D8B030D-6E8A-4147-A177-3AD203B41FA5}">
                          <a16:colId xmlns:a16="http://schemas.microsoft.com/office/drawing/2014/main" val="682645070"/>
                        </a:ext>
                      </a:extLst>
                    </a:gridCol>
                    <a:gridCol w="783256">
                      <a:extLst>
                        <a:ext uri="{9D8B030D-6E8A-4147-A177-3AD203B41FA5}">
                          <a16:colId xmlns:a16="http://schemas.microsoft.com/office/drawing/2014/main" val="1648559532"/>
                        </a:ext>
                      </a:extLst>
                    </a:gridCol>
                    <a:gridCol w="783256">
                      <a:extLst>
                        <a:ext uri="{9D8B030D-6E8A-4147-A177-3AD203B41FA5}">
                          <a16:colId xmlns:a16="http://schemas.microsoft.com/office/drawing/2014/main" val="994927671"/>
                        </a:ext>
                      </a:extLst>
                    </a:gridCol>
                    <a:gridCol w="783256">
                      <a:extLst>
                        <a:ext uri="{9D8B030D-6E8A-4147-A177-3AD203B41FA5}">
                          <a16:colId xmlns:a16="http://schemas.microsoft.com/office/drawing/2014/main" val="2438152840"/>
                        </a:ext>
                      </a:extLst>
                    </a:gridCol>
                  </a:tblGrid>
                  <a:tr h="841860">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2</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3</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2</m:t>
                                    </m:r>
                                  </m:num>
                                  <m:den>
                                    <m:r>
                                      <a:rPr lang="en-US" sz="1600" b="0" i="1" smtClean="0">
                                        <a:latin typeface="Cambria Math" panose="02040503050406030204" pitchFamily="18" charset="0"/>
                                      </a:rPr>
                                      <m:t>3</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4</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2</m:t>
                                    </m:r>
                                  </m:num>
                                  <m:den>
                                    <m:r>
                                      <a:rPr lang="en-US" sz="1600" b="0" i="1" smtClean="0">
                                        <a:latin typeface="Cambria Math" panose="02040503050406030204" pitchFamily="18" charset="0"/>
                                      </a:rPr>
                                      <m:t>4</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3</m:t>
                                    </m:r>
                                  </m:num>
                                  <m:den>
                                    <m:r>
                                      <a:rPr lang="en-US" sz="1600" b="0" i="1" smtClean="0">
                                        <a:latin typeface="Cambria Math" panose="02040503050406030204" pitchFamily="18" charset="0"/>
                                      </a:rPr>
                                      <m:t>4</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5</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2</m:t>
                                    </m:r>
                                  </m:num>
                                  <m:den>
                                    <m:r>
                                      <a:rPr lang="en-US" sz="1600" b="0" i="1" smtClean="0">
                                        <a:latin typeface="Cambria Math" panose="02040503050406030204" pitchFamily="18" charset="0"/>
                                      </a:rPr>
                                      <m:t>5</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9601158"/>
                      </a:ext>
                    </a:extLst>
                  </a:tr>
                  <a:tr h="841860">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3</m:t>
                                    </m:r>
                                  </m:num>
                                  <m:den>
                                    <m:r>
                                      <a:rPr lang="en-US" sz="1600" b="0" i="1" smtClean="0">
                                        <a:latin typeface="Cambria Math" panose="02040503050406030204" pitchFamily="18" charset="0"/>
                                      </a:rPr>
                                      <m:t>5</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4</m:t>
                                    </m:r>
                                  </m:num>
                                  <m:den>
                                    <m:r>
                                      <a:rPr lang="en-US" sz="1600" b="0" i="1" smtClean="0">
                                        <a:latin typeface="Cambria Math" panose="02040503050406030204" pitchFamily="18" charset="0"/>
                                      </a:rPr>
                                      <m:t>5</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6</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2</m:t>
                                    </m:r>
                                  </m:num>
                                  <m:den>
                                    <m:r>
                                      <a:rPr lang="en-US" sz="1600" b="0" i="1" smtClean="0">
                                        <a:latin typeface="Cambria Math" panose="02040503050406030204" pitchFamily="18" charset="0"/>
                                      </a:rPr>
                                      <m:t>6</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3</m:t>
                                    </m:r>
                                  </m:num>
                                  <m:den>
                                    <m:r>
                                      <a:rPr lang="en-US" sz="1600" b="0" i="1" smtClean="0">
                                        <a:latin typeface="Cambria Math" panose="02040503050406030204" pitchFamily="18" charset="0"/>
                                      </a:rPr>
                                      <m:t>6</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4</m:t>
                                    </m:r>
                                  </m:num>
                                  <m:den>
                                    <m:r>
                                      <a:rPr lang="en-US" sz="1600" b="0" i="1" smtClean="0">
                                        <a:latin typeface="Cambria Math" panose="02040503050406030204" pitchFamily="18" charset="0"/>
                                      </a:rPr>
                                      <m:t>6</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5</m:t>
                                    </m:r>
                                  </m:num>
                                  <m:den>
                                    <m:r>
                                      <a:rPr lang="en-US" sz="1600" b="0" i="1" smtClean="0">
                                        <a:latin typeface="Cambria Math" panose="02040503050406030204" pitchFamily="18" charset="0"/>
                                      </a:rPr>
                                      <m:t>6</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8</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2536075"/>
                      </a:ext>
                    </a:extLst>
                  </a:tr>
                  <a:tr h="841860">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2</m:t>
                                    </m:r>
                                  </m:num>
                                  <m:den>
                                    <m:r>
                                      <a:rPr lang="en-US" sz="1600" b="0" i="1" smtClean="0">
                                        <a:latin typeface="Cambria Math" panose="02040503050406030204" pitchFamily="18" charset="0"/>
                                      </a:rPr>
                                      <m:t>8</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3</m:t>
                                    </m:r>
                                  </m:num>
                                  <m:den>
                                    <m:r>
                                      <a:rPr lang="en-US" sz="1600" b="0" i="1" smtClean="0">
                                        <a:latin typeface="Cambria Math" panose="02040503050406030204" pitchFamily="18" charset="0"/>
                                      </a:rPr>
                                      <m:t>8</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4</m:t>
                                    </m:r>
                                  </m:num>
                                  <m:den>
                                    <m:r>
                                      <a:rPr lang="en-US" sz="1600" b="0" i="1" smtClean="0">
                                        <a:latin typeface="Cambria Math" panose="02040503050406030204" pitchFamily="18" charset="0"/>
                                      </a:rPr>
                                      <m:t>8</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5</m:t>
                                    </m:r>
                                  </m:num>
                                  <m:den>
                                    <m:r>
                                      <a:rPr lang="en-US" sz="1600" b="0" i="1" smtClean="0">
                                        <a:latin typeface="Cambria Math" panose="02040503050406030204" pitchFamily="18" charset="0"/>
                                      </a:rPr>
                                      <m:t>8</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6</m:t>
                                    </m:r>
                                  </m:num>
                                  <m:den>
                                    <m:r>
                                      <a:rPr lang="en-US" sz="1600" b="0" i="1" smtClean="0">
                                        <a:latin typeface="Cambria Math" panose="02040503050406030204" pitchFamily="18" charset="0"/>
                                      </a:rPr>
                                      <m:t>8</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7</m:t>
                                    </m:r>
                                  </m:num>
                                  <m:den>
                                    <m:r>
                                      <a:rPr lang="en-US" sz="1600" b="0" i="1" smtClean="0">
                                        <a:latin typeface="Cambria Math" panose="02040503050406030204" pitchFamily="18" charset="0"/>
                                      </a:rPr>
                                      <m:t>8</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7941640"/>
                      </a:ext>
                    </a:extLst>
                  </a:tr>
                  <a:tr h="841860">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2</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3</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4</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5</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6</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7</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8</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9</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6394334"/>
                      </a:ext>
                    </a:extLst>
                  </a:tr>
                  <a:tr h="841860">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2</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3</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2</m:t>
                                    </m:r>
                                  </m:num>
                                  <m:den>
                                    <m:r>
                                      <a:rPr lang="en-US" sz="1600" b="0" i="1" smtClean="0">
                                        <a:latin typeface="Cambria Math" panose="02040503050406030204" pitchFamily="18" charset="0"/>
                                      </a:rPr>
                                      <m:t>3</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4</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2</m:t>
                                    </m:r>
                                  </m:num>
                                  <m:den>
                                    <m:r>
                                      <a:rPr lang="en-US" sz="1600" b="0" i="1" smtClean="0">
                                        <a:latin typeface="Cambria Math" panose="02040503050406030204" pitchFamily="18" charset="0"/>
                                      </a:rPr>
                                      <m:t>4</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3</m:t>
                                    </m:r>
                                  </m:num>
                                  <m:den>
                                    <m:r>
                                      <a:rPr lang="en-US" sz="1600" b="0" i="1" smtClean="0">
                                        <a:latin typeface="Cambria Math" panose="02040503050406030204" pitchFamily="18" charset="0"/>
                                      </a:rPr>
                                      <m:t>4</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5</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2</m:t>
                                    </m:r>
                                  </m:num>
                                  <m:den>
                                    <m:r>
                                      <a:rPr lang="en-US" sz="1600" b="0" i="1" smtClean="0">
                                        <a:latin typeface="Cambria Math" panose="02040503050406030204" pitchFamily="18" charset="0"/>
                                      </a:rPr>
                                      <m:t>5</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0219666"/>
                      </a:ext>
                    </a:extLst>
                  </a:tr>
                  <a:tr h="841860">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3</m:t>
                                    </m:r>
                                  </m:num>
                                  <m:den>
                                    <m:r>
                                      <a:rPr lang="en-US" sz="1600" b="0" i="1" smtClean="0">
                                        <a:latin typeface="Cambria Math" panose="02040503050406030204" pitchFamily="18" charset="0"/>
                                      </a:rPr>
                                      <m:t>5</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4</m:t>
                                    </m:r>
                                  </m:num>
                                  <m:den>
                                    <m:r>
                                      <a:rPr lang="en-US" sz="1600" b="0" i="1" smtClean="0">
                                        <a:latin typeface="Cambria Math" panose="02040503050406030204" pitchFamily="18" charset="0"/>
                                      </a:rPr>
                                      <m:t>5</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6</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2</m:t>
                                    </m:r>
                                  </m:num>
                                  <m:den>
                                    <m:r>
                                      <a:rPr lang="en-US" sz="1600" b="0" i="1" smtClean="0">
                                        <a:latin typeface="Cambria Math" panose="02040503050406030204" pitchFamily="18" charset="0"/>
                                      </a:rPr>
                                      <m:t>6</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3</m:t>
                                    </m:r>
                                  </m:num>
                                  <m:den>
                                    <m:r>
                                      <a:rPr lang="en-US" sz="1600" b="0" i="1" smtClean="0">
                                        <a:latin typeface="Cambria Math" panose="02040503050406030204" pitchFamily="18" charset="0"/>
                                      </a:rPr>
                                      <m:t>6</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4</m:t>
                                    </m:r>
                                  </m:num>
                                  <m:den>
                                    <m:r>
                                      <a:rPr lang="en-US" sz="1600" b="0" i="1" smtClean="0">
                                        <a:latin typeface="Cambria Math" panose="02040503050406030204" pitchFamily="18" charset="0"/>
                                      </a:rPr>
                                      <m:t>6</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5</m:t>
                                    </m:r>
                                  </m:num>
                                  <m:den>
                                    <m:r>
                                      <a:rPr lang="en-US" sz="1600" b="0" i="1" smtClean="0">
                                        <a:latin typeface="Cambria Math" panose="02040503050406030204" pitchFamily="18" charset="0"/>
                                      </a:rPr>
                                      <m:t>6</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8</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80319060"/>
                      </a:ext>
                    </a:extLst>
                  </a:tr>
                  <a:tr h="841860">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2</m:t>
                                    </m:r>
                                  </m:num>
                                  <m:den>
                                    <m:r>
                                      <a:rPr lang="en-US" sz="1600" b="0" i="1" smtClean="0">
                                        <a:latin typeface="Cambria Math" panose="02040503050406030204" pitchFamily="18" charset="0"/>
                                      </a:rPr>
                                      <m:t>8</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3</m:t>
                                    </m:r>
                                  </m:num>
                                  <m:den>
                                    <m:r>
                                      <a:rPr lang="en-US" sz="1600" b="0" i="1" smtClean="0">
                                        <a:latin typeface="Cambria Math" panose="02040503050406030204" pitchFamily="18" charset="0"/>
                                      </a:rPr>
                                      <m:t>8</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4</m:t>
                                    </m:r>
                                  </m:num>
                                  <m:den>
                                    <m:r>
                                      <a:rPr lang="en-US" sz="1600" b="0" i="1" smtClean="0">
                                        <a:latin typeface="Cambria Math" panose="02040503050406030204" pitchFamily="18" charset="0"/>
                                      </a:rPr>
                                      <m:t>8</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5</m:t>
                                    </m:r>
                                  </m:num>
                                  <m:den>
                                    <m:r>
                                      <a:rPr lang="en-US" sz="1600" b="0" i="1" smtClean="0">
                                        <a:latin typeface="Cambria Math" panose="02040503050406030204" pitchFamily="18" charset="0"/>
                                      </a:rPr>
                                      <m:t>8</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6</m:t>
                                    </m:r>
                                  </m:num>
                                  <m:den>
                                    <m:r>
                                      <a:rPr lang="en-US" sz="1600" b="0" i="1" smtClean="0">
                                        <a:latin typeface="Cambria Math" panose="02040503050406030204" pitchFamily="18" charset="0"/>
                                      </a:rPr>
                                      <m:t>8</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7</m:t>
                                    </m:r>
                                  </m:num>
                                  <m:den>
                                    <m:r>
                                      <a:rPr lang="en-US" sz="1600" b="0" i="1" smtClean="0">
                                        <a:latin typeface="Cambria Math" panose="02040503050406030204" pitchFamily="18" charset="0"/>
                                      </a:rPr>
                                      <m:t>8</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1</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4021807"/>
                      </a:ext>
                    </a:extLst>
                  </a:tr>
                  <a:tr h="841860">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2</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3</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4</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5</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6</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7</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8</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14:m>
                            <m:oMathPara xmlns:m="http://schemas.openxmlformats.org/officeDocument/2006/math">
                              <m:oMathParaPr>
                                <m:jc m:val="centerGroup"/>
                              </m:oMathParaPr>
                              <m:oMath xmlns:m="http://schemas.openxmlformats.org/officeDocument/2006/math">
                                <m:f>
                                  <m:fPr>
                                    <m:ctrlPr>
                                      <a:rPr lang="en-US" sz="1600" i="1" smtClean="0">
                                        <a:latin typeface="Cambria Math" panose="02040503050406030204" pitchFamily="18" charset="0"/>
                                      </a:rPr>
                                    </m:ctrlPr>
                                  </m:fPr>
                                  <m:num>
                                    <m:r>
                                      <a:rPr lang="en-US" sz="1600" b="0" i="1" smtClean="0">
                                        <a:latin typeface="Cambria Math" panose="02040503050406030204" pitchFamily="18" charset="0"/>
                                      </a:rPr>
                                      <m:t>9</m:t>
                                    </m:r>
                                  </m:num>
                                  <m:den>
                                    <m:r>
                                      <a:rPr lang="en-US" sz="1600" b="0" i="1" smtClean="0">
                                        <a:latin typeface="Cambria Math" panose="02040503050406030204" pitchFamily="18" charset="0"/>
                                      </a:rPr>
                                      <m:t>10</m:t>
                                    </m:r>
                                  </m:den>
                                </m:f>
                              </m:oMath>
                            </m:oMathPara>
                          </a14:m>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47417588"/>
                      </a:ext>
                    </a:extLst>
                  </a:tr>
                </a:tbl>
              </a:graphicData>
            </a:graphic>
          </p:graphicFrame>
        </mc:Choice>
        <mc:Fallback xmlns="">
          <p:graphicFrame>
            <p:nvGraphicFramePr>
              <p:cNvPr id="8" name="Table 2">
                <a:extLst>
                  <a:ext uri="{FF2B5EF4-FFF2-40B4-BE49-F238E27FC236}">
                    <a16:creationId xmlns:a16="http://schemas.microsoft.com/office/drawing/2014/main" id="{9D758DEB-B809-E44E-BEDF-3D9F1BA16C15}"/>
                  </a:ext>
                </a:extLst>
              </p:cNvPr>
              <p:cNvGraphicFramePr>
                <a:graphicFrameLocks noGrp="1"/>
              </p:cNvGraphicFramePr>
              <p:nvPr>
                <p:extLst>
                  <p:ext uri="{D42A27DB-BD31-4B8C-83A1-F6EECF244321}">
                    <p14:modId xmlns:p14="http://schemas.microsoft.com/office/powerpoint/2010/main" val="3925532215"/>
                  </p:ext>
                </p:extLst>
              </p:nvPr>
            </p:nvGraphicFramePr>
            <p:xfrm>
              <a:off x="298383" y="1764229"/>
              <a:ext cx="6266048" cy="6734880"/>
            </p:xfrm>
            <a:graphic>
              <a:graphicData uri="http://schemas.openxmlformats.org/drawingml/2006/table">
                <a:tbl>
                  <a:tblPr firstRow="1" bandRow="1">
                    <a:tableStyleId>{2D5ABB26-0587-4C30-8999-92F81FD0307C}</a:tableStyleId>
                  </a:tblPr>
                  <a:tblGrid>
                    <a:gridCol w="783256">
                      <a:extLst>
                        <a:ext uri="{9D8B030D-6E8A-4147-A177-3AD203B41FA5}">
                          <a16:colId xmlns:a16="http://schemas.microsoft.com/office/drawing/2014/main" val="3150411515"/>
                        </a:ext>
                      </a:extLst>
                    </a:gridCol>
                    <a:gridCol w="783256">
                      <a:extLst>
                        <a:ext uri="{9D8B030D-6E8A-4147-A177-3AD203B41FA5}">
                          <a16:colId xmlns:a16="http://schemas.microsoft.com/office/drawing/2014/main" val="156405928"/>
                        </a:ext>
                      </a:extLst>
                    </a:gridCol>
                    <a:gridCol w="783256">
                      <a:extLst>
                        <a:ext uri="{9D8B030D-6E8A-4147-A177-3AD203B41FA5}">
                          <a16:colId xmlns:a16="http://schemas.microsoft.com/office/drawing/2014/main" val="1025730810"/>
                        </a:ext>
                      </a:extLst>
                    </a:gridCol>
                    <a:gridCol w="783256">
                      <a:extLst>
                        <a:ext uri="{9D8B030D-6E8A-4147-A177-3AD203B41FA5}">
                          <a16:colId xmlns:a16="http://schemas.microsoft.com/office/drawing/2014/main" val="766076026"/>
                        </a:ext>
                      </a:extLst>
                    </a:gridCol>
                    <a:gridCol w="783256">
                      <a:extLst>
                        <a:ext uri="{9D8B030D-6E8A-4147-A177-3AD203B41FA5}">
                          <a16:colId xmlns:a16="http://schemas.microsoft.com/office/drawing/2014/main" val="682645070"/>
                        </a:ext>
                      </a:extLst>
                    </a:gridCol>
                    <a:gridCol w="783256">
                      <a:extLst>
                        <a:ext uri="{9D8B030D-6E8A-4147-A177-3AD203B41FA5}">
                          <a16:colId xmlns:a16="http://schemas.microsoft.com/office/drawing/2014/main" val="1648559532"/>
                        </a:ext>
                      </a:extLst>
                    </a:gridCol>
                    <a:gridCol w="783256">
                      <a:extLst>
                        <a:ext uri="{9D8B030D-6E8A-4147-A177-3AD203B41FA5}">
                          <a16:colId xmlns:a16="http://schemas.microsoft.com/office/drawing/2014/main" val="994927671"/>
                        </a:ext>
                      </a:extLst>
                    </a:gridCol>
                    <a:gridCol w="783256">
                      <a:extLst>
                        <a:ext uri="{9D8B030D-6E8A-4147-A177-3AD203B41FA5}">
                          <a16:colId xmlns:a16="http://schemas.microsoft.com/office/drawing/2014/main" val="2438152840"/>
                        </a:ext>
                      </a:extLst>
                    </a:gridCol>
                  </a:tblGrid>
                  <a:tr h="841860">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613" r="-698387" b="-695522"/>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1613" r="-598387" b="-695522"/>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204918" r="-508197" b="-695522"/>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300000" r="-400000" b="-695522"/>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400000" r="-300000" b="-695522"/>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500000" r="-200000" b="-695522"/>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609836" r="-103279" b="-695522"/>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698387" r="-1613" b="-695522"/>
                          </a:stretch>
                        </a:blipFill>
                      </a:tcPr>
                    </a:tc>
                    <a:extLst>
                      <a:ext uri="{0D108BD9-81ED-4DB2-BD59-A6C34878D82A}">
                        <a16:rowId xmlns:a16="http://schemas.microsoft.com/office/drawing/2014/main" val="2829601158"/>
                      </a:ext>
                    </a:extLst>
                  </a:tr>
                  <a:tr h="841860">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613" t="-101515" r="-698387" b="-606061"/>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1613" t="-101515" r="-598387" b="-606061"/>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204918" t="-101515" r="-508197" b="-606061"/>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300000" t="-101515" r="-400000" b="-606061"/>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400000" t="-101515" r="-300000" b="-606061"/>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500000" t="-101515" r="-200000" b="-606061"/>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609836" t="-101515" r="-103279" b="-606061"/>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698387" t="-101515" r="-1613" b="-606061"/>
                          </a:stretch>
                        </a:blipFill>
                      </a:tcPr>
                    </a:tc>
                    <a:extLst>
                      <a:ext uri="{0D108BD9-81ED-4DB2-BD59-A6C34878D82A}">
                        <a16:rowId xmlns:a16="http://schemas.microsoft.com/office/drawing/2014/main" val="1632536075"/>
                      </a:ext>
                    </a:extLst>
                  </a:tr>
                  <a:tr h="841860">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613" t="-198507" r="-698387" b="-49701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1613" t="-198507" r="-598387" b="-49701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204918" t="-198507" r="-508197" b="-49701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300000" t="-198507" r="-400000" b="-49701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400000" t="-198507" r="-300000" b="-49701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500000" t="-198507" r="-200000" b="-49701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609836" t="-198507" r="-103279" b="-49701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698387" t="-198507" r="-1613" b="-497015"/>
                          </a:stretch>
                        </a:blipFill>
                      </a:tcPr>
                    </a:tc>
                    <a:extLst>
                      <a:ext uri="{0D108BD9-81ED-4DB2-BD59-A6C34878D82A}">
                        <a16:rowId xmlns:a16="http://schemas.microsoft.com/office/drawing/2014/main" val="3607941640"/>
                      </a:ext>
                    </a:extLst>
                  </a:tr>
                  <a:tr h="841860">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613" t="-303030" r="-698387" b="-40454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1613" t="-303030" r="-598387" b="-40454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204918" t="-303030" r="-508197" b="-40454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300000" t="-303030" r="-400000" b="-40454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400000" t="-303030" r="-300000" b="-40454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500000" t="-303030" r="-200000" b="-40454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609836" t="-303030" r="-103279" b="-40454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698387" t="-303030" r="-1613" b="-404545"/>
                          </a:stretch>
                        </a:blipFill>
                      </a:tcPr>
                    </a:tc>
                    <a:extLst>
                      <a:ext uri="{0D108BD9-81ED-4DB2-BD59-A6C34878D82A}">
                        <a16:rowId xmlns:a16="http://schemas.microsoft.com/office/drawing/2014/main" val="1276394334"/>
                      </a:ext>
                    </a:extLst>
                  </a:tr>
                  <a:tr h="841860">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613" t="-397015" r="-698387" b="-298507"/>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1613" t="-397015" r="-598387" b="-298507"/>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204918" t="-397015" r="-508197" b="-298507"/>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300000" t="-397015" r="-400000" b="-298507"/>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400000" t="-397015" r="-300000" b="-298507"/>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500000" t="-397015" r="-200000" b="-298507"/>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609836" t="-397015" r="-103279" b="-298507"/>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698387" t="-397015" r="-1613" b="-298507"/>
                          </a:stretch>
                        </a:blipFill>
                      </a:tcPr>
                    </a:tc>
                    <a:extLst>
                      <a:ext uri="{0D108BD9-81ED-4DB2-BD59-A6C34878D82A}">
                        <a16:rowId xmlns:a16="http://schemas.microsoft.com/office/drawing/2014/main" val="850219666"/>
                      </a:ext>
                    </a:extLst>
                  </a:tr>
                  <a:tr h="841860">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613" t="-504545" r="-698387" b="-203030"/>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1613" t="-504545" r="-598387" b="-203030"/>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204918" t="-504545" r="-508197" b="-203030"/>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300000" t="-504545" r="-400000" b="-203030"/>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400000" t="-504545" r="-300000" b="-203030"/>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500000" t="-504545" r="-200000" b="-203030"/>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609836" t="-504545" r="-103279" b="-203030"/>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698387" t="-504545" r="-1613" b="-203030"/>
                          </a:stretch>
                        </a:blipFill>
                      </a:tcPr>
                    </a:tc>
                    <a:extLst>
                      <a:ext uri="{0D108BD9-81ED-4DB2-BD59-A6C34878D82A}">
                        <a16:rowId xmlns:a16="http://schemas.microsoft.com/office/drawing/2014/main" val="4180319060"/>
                      </a:ext>
                    </a:extLst>
                  </a:tr>
                  <a:tr h="841860">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613" t="-595522" r="-698387" b="-100000"/>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1613" t="-595522" r="-598387" b="-100000"/>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204918" t="-595522" r="-508197" b="-100000"/>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300000" t="-595522" r="-400000" b="-100000"/>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400000" t="-595522" r="-300000" b="-100000"/>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500000" t="-595522" r="-200000" b="-100000"/>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609836" t="-595522" r="-103279" b="-100000"/>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698387" t="-595522" r="-1613" b="-100000"/>
                          </a:stretch>
                        </a:blipFill>
                      </a:tcPr>
                    </a:tc>
                    <a:extLst>
                      <a:ext uri="{0D108BD9-81ED-4DB2-BD59-A6C34878D82A}">
                        <a16:rowId xmlns:a16="http://schemas.microsoft.com/office/drawing/2014/main" val="1224021807"/>
                      </a:ext>
                    </a:extLst>
                  </a:tr>
                  <a:tr h="841860">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613" t="-706061" r="-698387" b="-151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101613" t="-706061" r="-598387" b="-151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204918" t="-706061" r="-508197" b="-151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300000" t="-706061" r="-400000" b="-151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400000" t="-706061" r="-300000" b="-151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500000" t="-706061" r="-200000" b="-151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609836" t="-706061" r="-103279" b="-1515"/>
                          </a:stretch>
                        </a:blipFill>
                      </a:tcPr>
                    </a:tc>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stretch>
                            <a:fillRect l="-698387" t="-706061" r="-1613" b="-1515"/>
                          </a:stretch>
                        </a:blipFill>
                      </a:tcPr>
                    </a:tc>
                    <a:extLst>
                      <a:ext uri="{0D108BD9-81ED-4DB2-BD59-A6C34878D82A}">
                        <a16:rowId xmlns:a16="http://schemas.microsoft.com/office/drawing/2014/main" val="2347417588"/>
                      </a:ext>
                    </a:extLst>
                  </a:tr>
                </a:tbl>
              </a:graphicData>
            </a:graphic>
          </p:graphicFrame>
        </mc:Fallback>
      </mc:AlternateContent>
    </p:spTree>
    <p:extLst>
      <p:ext uri="{BB962C8B-B14F-4D97-AF65-F5344CB8AC3E}">
        <p14:creationId xmlns:p14="http://schemas.microsoft.com/office/powerpoint/2010/main" val="426028744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TotalTime>
  <Words>716</Words>
  <Application>Microsoft Macintosh PowerPoint</Application>
  <PresentationFormat>Letter Paper (8.5x11 in)</PresentationFormat>
  <Paragraphs>479</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Cambria Math</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 J. SanGiovanni</dc:creator>
  <cp:lastModifiedBy>Bay-Williams,Jennifer M</cp:lastModifiedBy>
  <cp:revision>10</cp:revision>
  <dcterms:created xsi:type="dcterms:W3CDTF">2020-12-31T15:11:03Z</dcterms:created>
  <dcterms:modified xsi:type="dcterms:W3CDTF">2021-11-06T19:23:48Z</dcterms:modified>
</cp:coreProperties>
</file>