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6" r:id="rId2"/>
    <p:sldId id="257"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75"/>
    <p:restoredTop sz="91618"/>
  </p:normalViewPr>
  <p:slideViewPr>
    <p:cSldViewPr snapToGrid="0" snapToObjects="1">
      <p:cViewPr varScale="1">
        <p:scale>
          <a:sx n="46" d="100"/>
          <a:sy n="46" d="100"/>
        </p:scale>
        <p:origin x="26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1/24/2022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1/24/2022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Five-Chip Flip</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03135"/>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Create 6 two-digit whole numbers and record them in the shaded “</a:t>
            </a:r>
            <a:r>
              <a:rPr lang="en-US" sz="1000" i="1" dirty="0">
                <a:solidFill>
                  <a:schemeClr val="tx1"/>
                </a:solidFill>
              </a:rPr>
              <a:t>n</a:t>
            </a:r>
            <a:r>
              <a:rPr lang="en-US" sz="1000" dirty="0">
                <a:solidFill>
                  <a:schemeClr val="tx1"/>
                </a:solidFill>
              </a:rPr>
              <a:t>” boxes. Shake and spill the four number chips and the operation chip. Apply the operation and number chips to any of your numbers to fill the spaces (up to two spaces per turn). If a space is filled, you lose your turn. Be the first to fill all the spaces on your </a:t>
            </a:r>
            <a:r>
              <a:rPr lang="en-US" sz="1000">
                <a:solidFill>
                  <a:schemeClr val="tx1"/>
                </a:solidFill>
              </a:rPr>
              <a:t>game board!</a:t>
            </a:r>
            <a:endParaRPr lang="en-US" sz="1000" dirty="0">
              <a:solidFill>
                <a:schemeClr val="tx1"/>
              </a:solidFill>
            </a:endParaRPr>
          </a:p>
        </p:txBody>
      </p:sp>
      <p:graphicFrame>
        <p:nvGraphicFramePr>
          <p:cNvPr id="2" name="Table 2">
            <a:extLst>
              <a:ext uri="{FF2B5EF4-FFF2-40B4-BE49-F238E27FC236}">
                <a16:creationId xmlns:a16="http://schemas.microsoft.com/office/drawing/2014/main" id="{F2A85CB6-E468-EB4C-A595-1FB6EB61FC8E}"/>
              </a:ext>
            </a:extLst>
          </p:cNvPr>
          <p:cNvGraphicFramePr>
            <a:graphicFrameLocks noGrp="1"/>
          </p:cNvGraphicFramePr>
          <p:nvPr>
            <p:extLst>
              <p:ext uri="{D42A27DB-BD31-4B8C-83A1-F6EECF244321}">
                <p14:modId xmlns:p14="http://schemas.microsoft.com/office/powerpoint/2010/main" val="65153833"/>
              </p:ext>
            </p:extLst>
          </p:nvPr>
        </p:nvGraphicFramePr>
        <p:xfrm>
          <a:off x="237563" y="1515034"/>
          <a:ext cx="6324600" cy="6759389"/>
        </p:xfrm>
        <a:graphic>
          <a:graphicData uri="http://schemas.openxmlformats.org/drawingml/2006/table">
            <a:tbl>
              <a:tblPr firstRow="1" bandRow="1">
                <a:tableStyleId>{2D5ABB26-0587-4C30-8999-92F81FD0307C}</a:tableStyleId>
              </a:tblPr>
              <a:tblGrid>
                <a:gridCol w="1264920">
                  <a:extLst>
                    <a:ext uri="{9D8B030D-6E8A-4147-A177-3AD203B41FA5}">
                      <a16:colId xmlns:a16="http://schemas.microsoft.com/office/drawing/2014/main" val="3922067178"/>
                    </a:ext>
                  </a:extLst>
                </a:gridCol>
                <a:gridCol w="1264920">
                  <a:extLst>
                    <a:ext uri="{9D8B030D-6E8A-4147-A177-3AD203B41FA5}">
                      <a16:colId xmlns:a16="http://schemas.microsoft.com/office/drawing/2014/main" val="1099738644"/>
                    </a:ext>
                  </a:extLst>
                </a:gridCol>
                <a:gridCol w="1264920">
                  <a:extLst>
                    <a:ext uri="{9D8B030D-6E8A-4147-A177-3AD203B41FA5}">
                      <a16:colId xmlns:a16="http://schemas.microsoft.com/office/drawing/2014/main" val="2650832393"/>
                    </a:ext>
                  </a:extLst>
                </a:gridCol>
                <a:gridCol w="1264920">
                  <a:extLst>
                    <a:ext uri="{9D8B030D-6E8A-4147-A177-3AD203B41FA5}">
                      <a16:colId xmlns:a16="http://schemas.microsoft.com/office/drawing/2014/main" val="3819905053"/>
                    </a:ext>
                  </a:extLst>
                </a:gridCol>
                <a:gridCol w="1264920">
                  <a:extLst>
                    <a:ext uri="{9D8B030D-6E8A-4147-A177-3AD203B41FA5}">
                      <a16:colId xmlns:a16="http://schemas.microsoft.com/office/drawing/2014/main" val="2698151400"/>
                    </a:ext>
                  </a:extLst>
                </a:gridCol>
              </a:tblGrid>
              <a:tr h="965627">
                <a:tc>
                  <a:txBody>
                    <a:bodyPr/>
                    <a:lstStyle/>
                    <a:p>
                      <a:pPr algn="ctr"/>
                      <a:r>
                        <a:rPr lang="en-US" sz="1600" b="1" i="1" dirty="0"/>
                        <a:t>n</a:t>
                      </a:r>
                      <a:r>
                        <a:rPr lang="en-US" sz="1600" b="1" dirty="0"/>
                        <a:t> </a:t>
                      </a:r>
                      <a:r>
                        <a:rPr lang="en-US" sz="1600" dirty="0"/>
                        <a:t>×</a:t>
                      </a:r>
                      <a:r>
                        <a:rPr lang="en-US" sz="1600" b="1" dirty="0"/>
                        <a:t> 0.01</a:t>
                      </a:r>
                    </a:p>
                    <a:p>
                      <a:pPr algn="ctr"/>
                      <a:r>
                        <a:rPr lang="en-US" sz="1600" b="1" i="1" dirty="0"/>
                        <a:t>n</a:t>
                      </a:r>
                      <a:r>
                        <a:rPr lang="en-US" sz="1600" b="1" dirty="0"/>
                        <a:t> ÷ 100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i="1" dirty="0"/>
                        <a:t>n</a:t>
                      </a:r>
                      <a:r>
                        <a:rPr lang="en-US" sz="1600" b="1" dirty="0"/>
                        <a:t> </a:t>
                      </a:r>
                      <a:r>
                        <a:rPr lang="en-US" sz="1600" dirty="0"/>
                        <a:t>×</a:t>
                      </a:r>
                      <a:r>
                        <a:rPr lang="en-US" sz="1600" b="1" dirty="0"/>
                        <a:t> 0.1</a:t>
                      </a:r>
                    </a:p>
                    <a:p>
                      <a:pPr algn="ctr"/>
                      <a:r>
                        <a:rPr lang="en-US" sz="1600" b="1" i="1" dirty="0"/>
                        <a:t>n</a:t>
                      </a:r>
                      <a:r>
                        <a:rPr lang="en-US" sz="1600" b="1" dirty="0"/>
                        <a:t> ÷ 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i="1" dirty="0"/>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1600" b="1" i="1" dirty="0"/>
                        <a:t>n</a:t>
                      </a:r>
                      <a:r>
                        <a:rPr lang="en-US" sz="1600" b="1" dirty="0"/>
                        <a:t> </a:t>
                      </a:r>
                      <a:r>
                        <a:rPr lang="en-US" sz="1600" dirty="0"/>
                        <a:t>×</a:t>
                      </a:r>
                      <a:r>
                        <a:rPr lang="en-US" sz="1600" b="1" dirty="0"/>
                        <a:t> 10</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1" i="1" dirty="0"/>
                        <a:t>n</a:t>
                      </a:r>
                      <a:r>
                        <a:rPr lang="en-US" sz="1600" b="1" dirty="0"/>
                        <a:t> ÷ 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1" i="1" dirty="0"/>
                        <a:t>n</a:t>
                      </a:r>
                      <a:r>
                        <a:rPr lang="en-US" sz="1600" b="1" dirty="0"/>
                        <a:t> </a:t>
                      </a:r>
                      <a:r>
                        <a:rPr lang="en-US" sz="1600" dirty="0"/>
                        <a:t>×</a:t>
                      </a:r>
                      <a:r>
                        <a:rPr lang="en-US" sz="1600" b="1" dirty="0"/>
                        <a:t> 100</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1" i="1" dirty="0"/>
                        <a:t>n</a:t>
                      </a:r>
                      <a:r>
                        <a:rPr lang="en-US" sz="1600" b="1" dirty="0"/>
                        <a:t> </a:t>
                      </a:r>
                      <a:r>
                        <a:rPr lang="en-US" sz="1600" b="1"/>
                        <a:t>÷ 0.01</a:t>
                      </a: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213010"/>
                  </a:ext>
                </a:extLst>
              </a:tr>
              <a:tr h="965627">
                <a:tc>
                  <a:txBody>
                    <a:bodyPr/>
                    <a:lstStyle/>
                    <a:p>
                      <a:pPr algn="ct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5444274"/>
                  </a:ext>
                </a:extLst>
              </a:tr>
              <a:tr h="965627">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4983960"/>
                  </a:ext>
                </a:extLst>
              </a:tr>
              <a:tr h="965627">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4178904"/>
                  </a:ext>
                </a:extLst>
              </a:tr>
              <a:tr h="965627">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6943736"/>
                  </a:ext>
                </a:extLst>
              </a:tr>
              <a:tr h="965627">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7185970"/>
                  </a:ext>
                </a:extLst>
              </a:tr>
              <a:tr h="965627">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2445839"/>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4C6AAC3A-E8EB-1847-A40A-0771633AB12A}"/>
              </a:ext>
            </a:extLst>
          </p:cNvPr>
          <p:cNvSpPr/>
          <p:nvPr/>
        </p:nvSpPr>
        <p:spPr>
          <a:xfrm>
            <a:off x="3496235" y="233082"/>
            <a:ext cx="1412932" cy="141293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a:t>
            </a:r>
          </a:p>
        </p:txBody>
      </p:sp>
      <p:sp>
        <p:nvSpPr>
          <p:cNvPr id="3" name="Oval 2">
            <a:extLst>
              <a:ext uri="{FF2B5EF4-FFF2-40B4-BE49-F238E27FC236}">
                <a16:creationId xmlns:a16="http://schemas.microsoft.com/office/drawing/2014/main" id="{49C56FC2-60D9-974A-9842-AB45AFFD160D}"/>
              </a:ext>
            </a:extLst>
          </p:cNvPr>
          <p:cNvSpPr/>
          <p:nvPr/>
        </p:nvSpPr>
        <p:spPr>
          <a:xfrm>
            <a:off x="5105666" y="242439"/>
            <a:ext cx="1412932" cy="14129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a:t>
            </a:r>
          </a:p>
        </p:txBody>
      </p:sp>
      <p:sp>
        <p:nvSpPr>
          <p:cNvPr id="4" name="Oval 3">
            <a:extLst>
              <a:ext uri="{FF2B5EF4-FFF2-40B4-BE49-F238E27FC236}">
                <a16:creationId xmlns:a16="http://schemas.microsoft.com/office/drawing/2014/main" id="{AAA79429-F26F-0C4F-8E9D-33DB0498EBEB}"/>
              </a:ext>
            </a:extLst>
          </p:cNvPr>
          <p:cNvSpPr/>
          <p:nvPr/>
        </p:nvSpPr>
        <p:spPr>
          <a:xfrm>
            <a:off x="3505592" y="1936086"/>
            <a:ext cx="1412932" cy="141293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10</a:t>
            </a:r>
          </a:p>
        </p:txBody>
      </p:sp>
      <p:sp>
        <p:nvSpPr>
          <p:cNvPr id="5" name="Oval 4">
            <a:extLst>
              <a:ext uri="{FF2B5EF4-FFF2-40B4-BE49-F238E27FC236}">
                <a16:creationId xmlns:a16="http://schemas.microsoft.com/office/drawing/2014/main" id="{92182DB3-E0EE-DC49-B44C-550ADBE9F9A9}"/>
              </a:ext>
            </a:extLst>
          </p:cNvPr>
          <p:cNvSpPr/>
          <p:nvPr/>
        </p:nvSpPr>
        <p:spPr>
          <a:xfrm>
            <a:off x="3518413" y="3684840"/>
            <a:ext cx="1412932" cy="141293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10</a:t>
            </a:r>
          </a:p>
        </p:txBody>
      </p:sp>
      <p:sp>
        <p:nvSpPr>
          <p:cNvPr id="6" name="Oval 5">
            <a:extLst>
              <a:ext uri="{FF2B5EF4-FFF2-40B4-BE49-F238E27FC236}">
                <a16:creationId xmlns:a16="http://schemas.microsoft.com/office/drawing/2014/main" id="{500E2A1F-B965-CE46-8153-187665D4F79D}"/>
              </a:ext>
            </a:extLst>
          </p:cNvPr>
          <p:cNvSpPr/>
          <p:nvPr/>
        </p:nvSpPr>
        <p:spPr>
          <a:xfrm>
            <a:off x="5101447" y="1971683"/>
            <a:ext cx="1412932" cy="14129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0.1</a:t>
            </a:r>
          </a:p>
        </p:txBody>
      </p:sp>
      <p:sp>
        <p:nvSpPr>
          <p:cNvPr id="7" name="Oval 6">
            <a:extLst>
              <a:ext uri="{FF2B5EF4-FFF2-40B4-BE49-F238E27FC236}">
                <a16:creationId xmlns:a16="http://schemas.microsoft.com/office/drawing/2014/main" id="{B01DDE7A-9BD7-1D46-AC28-864045CA59EE}"/>
              </a:ext>
            </a:extLst>
          </p:cNvPr>
          <p:cNvSpPr/>
          <p:nvPr/>
        </p:nvSpPr>
        <p:spPr>
          <a:xfrm>
            <a:off x="5133738" y="3687986"/>
            <a:ext cx="1412932" cy="14129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0.1</a:t>
            </a:r>
          </a:p>
        </p:txBody>
      </p:sp>
      <p:sp>
        <p:nvSpPr>
          <p:cNvPr id="9" name="Oval 8">
            <a:extLst>
              <a:ext uri="{FF2B5EF4-FFF2-40B4-BE49-F238E27FC236}">
                <a16:creationId xmlns:a16="http://schemas.microsoft.com/office/drawing/2014/main" id="{D90B8DC5-5760-DE42-B357-399E7D788EE7}"/>
              </a:ext>
            </a:extLst>
          </p:cNvPr>
          <p:cNvSpPr/>
          <p:nvPr/>
        </p:nvSpPr>
        <p:spPr>
          <a:xfrm>
            <a:off x="3541450" y="5351639"/>
            <a:ext cx="1412932" cy="141293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100</a:t>
            </a:r>
          </a:p>
        </p:txBody>
      </p:sp>
      <p:sp>
        <p:nvSpPr>
          <p:cNvPr id="10" name="Oval 9">
            <a:extLst>
              <a:ext uri="{FF2B5EF4-FFF2-40B4-BE49-F238E27FC236}">
                <a16:creationId xmlns:a16="http://schemas.microsoft.com/office/drawing/2014/main" id="{E89AC0B3-B0A4-0346-9537-D343D1C4EE47}"/>
              </a:ext>
            </a:extLst>
          </p:cNvPr>
          <p:cNvSpPr/>
          <p:nvPr/>
        </p:nvSpPr>
        <p:spPr>
          <a:xfrm>
            <a:off x="3554271" y="7100393"/>
            <a:ext cx="1412932" cy="141293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100</a:t>
            </a:r>
          </a:p>
        </p:txBody>
      </p:sp>
      <p:sp>
        <p:nvSpPr>
          <p:cNvPr id="11" name="Oval 10">
            <a:extLst>
              <a:ext uri="{FF2B5EF4-FFF2-40B4-BE49-F238E27FC236}">
                <a16:creationId xmlns:a16="http://schemas.microsoft.com/office/drawing/2014/main" id="{4DD82A03-6058-6447-B3FE-5635FD0310B5}"/>
              </a:ext>
            </a:extLst>
          </p:cNvPr>
          <p:cNvSpPr/>
          <p:nvPr/>
        </p:nvSpPr>
        <p:spPr>
          <a:xfrm>
            <a:off x="5137305" y="5387236"/>
            <a:ext cx="1412932" cy="14129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0.01</a:t>
            </a:r>
          </a:p>
        </p:txBody>
      </p:sp>
      <p:sp>
        <p:nvSpPr>
          <p:cNvPr id="12" name="Oval 11">
            <a:extLst>
              <a:ext uri="{FF2B5EF4-FFF2-40B4-BE49-F238E27FC236}">
                <a16:creationId xmlns:a16="http://schemas.microsoft.com/office/drawing/2014/main" id="{EE16CF78-CEDD-B94F-A3BF-C8D220DCA250}"/>
              </a:ext>
            </a:extLst>
          </p:cNvPr>
          <p:cNvSpPr/>
          <p:nvPr/>
        </p:nvSpPr>
        <p:spPr>
          <a:xfrm>
            <a:off x="5169596" y="7103539"/>
            <a:ext cx="1412932" cy="14129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0.01</a:t>
            </a:r>
          </a:p>
        </p:txBody>
      </p:sp>
      <p:sp>
        <p:nvSpPr>
          <p:cNvPr id="13" name="Rectangle 12">
            <a:extLst>
              <a:ext uri="{FF2B5EF4-FFF2-40B4-BE49-F238E27FC236}">
                <a16:creationId xmlns:a16="http://schemas.microsoft.com/office/drawing/2014/main" id="{A2114C4D-42BA-C340-BC5A-8F35F790F84C}"/>
              </a:ext>
            </a:extLst>
          </p:cNvPr>
          <p:cNvSpPr/>
          <p:nvPr/>
        </p:nvSpPr>
        <p:spPr>
          <a:xfrm>
            <a:off x="340659" y="546847"/>
            <a:ext cx="2608729" cy="77096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One counter with an operation on either side</a:t>
            </a:r>
          </a:p>
        </p:txBody>
      </p:sp>
      <p:sp>
        <p:nvSpPr>
          <p:cNvPr id="14" name="Rectangle 13">
            <a:extLst>
              <a:ext uri="{FF2B5EF4-FFF2-40B4-BE49-F238E27FC236}">
                <a16:creationId xmlns:a16="http://schemas.microsoft.com/office/drawing/2014/main" id="{555E2E17-638B-E342-B780-2087A5589885}"/>
              </a:ext>
            </a:extLst>
          </p:cNvPr>
          <p:cNvSpPr/>
          <p:nvPr/>
        </p:nvSpPr>
        <p:spPr>
          <a:xfrm>
            <a:off x="376519" y="2160494"/>
            <a:ext cx="2599764" cy="77096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Two counters with 10 and 0.1 on either side</a:t>
            </a:r>
          </a:p>
        </p:txBody>
      </p:sp>
      <p:sp>
        <p:nvSpPr>
          <p:cNvPr id="15" name="Rectangle 14">
            <a:extLst>
              <a:ext uri="{FF2B5EF4-FFF2-40B4-BE49-F238E27FC236}">
                <a16:creationId xmlns:a16="http://schemas.microsoft.com/office/drawing/2014/main" id="{F4AF8490-8A62-D143-8BA7-66E139A89CAC}"/>
              </a:ext>
            </a:extLst>
          </p:cNvPr>
          <p:cNvSpPr/>
          <p:nvPr/>
        </p:nvSpPr>
        <p:spPr>
          <a:xfrm>
            <a:off x="421343" y="5638800"/>
            <a:ext cx="2599764" cy="77096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Two counters with 100 and 0.01 on either side</a:t>
            </a:r>
          </a:p>
        </p:txBody>
      </p:sp>
    </p:spTree>
    <p:extLst>
      <p:ext uri="{BB962C8B-B14F-4D97-AF65-F5344CB8AC3E}">
        <p14:creationId xmlns:p14="http://schemas.microsoft.com/office/powerpoint/2010/main" val="21380412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TotalTime>
  <Words>141</Words>
  <Application>Microsoft Office PowerPoint</Application>
  <PresentationFormat>Letter Paper (8.5x11 in)</PresentationFormat>
  <Paragraphs>25</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 (she/her/hers)</cp:lastModifiedBy>
  <cp:revision>11</cp:revision>
  <dcterms:created xsi:type="dcterms:W3CDTF">2020-12-31T15:11:03Z</dcterms:created>
  <dcterms:modified xsi:type="dcterms:W3CDTF">2022-01-24T22:35:10Z</dcterms:modified>
</cp:coreProperties>
</file>