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295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Schroller" userId="e792be30-904a-4a2f-8e15-e91654319e13" providerId="ADAL" clId="{55CB8D11-76E7-42B6-9D48-9CD429470FE2}"/>
    <pc:docChg chg="custSel modSld">
      <pc:chgData name="Amy Schroller" userId="e792be30-904a-4a2f-8e15-e91654319e13" providerId="ADAL" clId="{55CB8D11-76E7-42B6-9D48-9CD429470FE2}" dt="2020-10-06T16:30:07.730" v="7" actId="20577"/>
      <pc:docMkLst>
        <pc:docMk/>
      </pc:docMkLst>
      <pc:sldChg chg="delSp modSp mod">
        <pc:chgData name="Amy Schroller" userId="e792be30-904a-4a2f-8e15-e91654319e13" providerId="ADAL" clId="{55CB8D11-76E7-42B6-9D48-9CD429470FE2}" dt="2020-10-06T16:28:42.073" v="5" actId="20577"/>
        <pc:sldMkLst>
          <pc:docMk/>
          <pc:sldMk cId="3263819706" sldId="256"/>
        </pc:sldMkLst>
        <pc:spChg chg="mod">
          <ac:chgData name="Amy Schroller" userId="e792be30-904a-4a2f-8e15-e91654319e13" providerId="ADAL" clId="{55CB8D11-76E7-42B6-9D48-9CD429470FE2}" dt="2020-10-06T16:28:42.073" v="5" actId="20577"/>
          <ac:spMkLst>
            <pc:docMk/>
            <pc:sldMk cId="3263819706" sldId="256"/>
            <ac:spMk id="12" creationId="{00000000-0000-0000-0000-000000000000}"/>
          </ac:spMkLst>
        </pc:spChg>
        <pc:spChg chg="del">
          <ac:chgData name="Amy Schroller" userId="e792be30-904a-4a2f-8e15-e91654319e13" providerId="ADAL" clId="{55CB8D11-76E7-42B6-9D48-9CD429470FE2}" dt="2020-10-06T16:28:04.944" v="0" actId="478"/>
          <ac:spMkLst>
            <pc:docMk/>
            <pc:sldMk cId="3263819706" sldId="256"/>
            <ac:spMk id="82" creationId="{00000000-0000-0000-0000-000000000000}"/>
          </ac:spMkLst>
        </pc:spChg>
      </pc:sldChg>
      <pc:sldChg chg="modSp mod">
        <pc:chgData name="Amy Schroller" userId="e792be30-904a-4a2f-8e15-e91654319e13" providerId="ADAL" clId="{55CB8D11-76E7-42B6-9D48-9CD429470FE2}" dt="2020-10-06T16:30:07.730" v="7" actId="20577"/>
        <pc:sldMkLst>
          <pc:docMk/>
          <pc:sldMk cId="2695778280" sldId="257"/>
        </pc:sldMkLst>
        <pc:spChg chg="mod">
          <ac:chgData name="Amy Schroller" userId="e792be30-904a-4a2f-8e15-e91654319e13" providerId="ADAL" clId="{55CB8D11-76E7-42B6-9D48-9CD429470FE2}" dt="2020-10-06T16:30:07.730" v="7" actId="20577"/>
          <ac:spMkLst>
            <pc:docMk/>
            <pc:sldMk cId="2695778280" sldId="257"/>
            <ac:spMk id="249" creationId="{2CBB54C1-BE64-47AF-957A-1CCC345996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3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4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3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6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5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7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5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9EB1-A312-496A-8224-7E14C261599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81A9-0078-475E-B2F8-6D9341D6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3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77825" y="3019422"/>
            <a:ext cx="333375" cy="610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25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35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8932" y="1993232"/>
            <a:ext cx="627856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     5	     10	      15	       20	         25	        30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20BB8-F382-48C6-B183-37AC6DB330DA}"/>
              </a:ext>
            </a:extLst>
          </p:cNvPr>
          <p:cNvGrpSpPr/>
          <p:nvPr/>
        </p:nvGrpSpPr>
        <p:grpSpPr>
          <a:xfrm>
            <a:off x="642031" y="2210117"/>
            <a:ext cx="5667692" cy="6614795"/>
            <a:chOff x="642031" y="2210117"/>
            <a:chExt cx="5667692" cy="6614795"/>
          </a:xfrm>
        </p:grpSpPr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642348" y="2212340"/>
              <a:ext cx="0" cy="661130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831137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1019926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1209456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1398245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1587034" y="2212340"/>
              <a:ext cx="0" cy="661130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1775823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1964612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2153401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2342931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2531720" y="2212340"/>
              <a:ext cx="0" cy="661130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2720509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2909298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3098087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>
              <a:off x="3286876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>
              <a:off x="3476406" y="2212340"/>
              <a:ext cx="0" cy="661130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>
              <a:off x="3665195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3853984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>
              <a:off x="4042773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>
              <a:off x="4231562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>
              <a:off x="4420351" y="2212340"/>
              <a:ext cx="0" cy="661130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4609881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>
              <a:off x="4798670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>
              <a:off x="4987459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>
              <a:off x="5176248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>
              <a:off x="5365037" y="2212340"/>
              <a:ext cx="0" cy="661130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5553826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>
              <a:off x="5743356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8" name="AutoShape 34"/>
            <p:cNvCxnSpPr>
              <a:cxnSpLocks noChangeShapeType="1"/>
            </p:cNvCxnSpPr>
            <p:nvPr/>
          </p:nvCxnSpPr>
          <p:spPr bwMode="auto">
            <a:xfrm>
              <a:off x="5932145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9" name="AutoShape 35"/>
            <p:cNvCxnSpPr>
              <a:cxnSpLocks noChangeShapeType="1"/>
            </p:cNvCxnSpPr>
            <p:nvPr/>
          </p:nvCxnSpPr>
          <p:spPr bwMode="auto">
            <a:xfrm>
              <a:off x="6120934" y="2212340"/>
              <a:ext cx="0" cy="661130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0" name="AutoShape 36"/>
            <p:cNvCxnSpPr>
              <a:cxnSpLocks noChangeShapeType="1"/>
            </p:cNvCxnSpPr>
            <p:nvPr/>
          </p:nvCxnSpPr>
          <p:spPr bwMode="auto">
            <a:xfrm>
              <a:off x="6309723" y="2212340"/>
              <a:ext cx="0" cy="661130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3" name="AutoShape 39"/>
            <p:cNvCxnSpPr>
              <a:cxnSpLocks noChangeShapeType="1"/>
            </p:cNvCxnSpPr>
            <p:nvPr/>
          </p:nvCxnSpPr>
          <p:spPr bwMode="auto">
            <a:xfrm rot="5400000">
              <a:off x="3472227" y="-620079"/>
              <a:ext cx="0" cy="566039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 rot="5400000">
              <a:off x="3472227" y="-431238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 rot="5400000">
              <a:off x="3472227" y="-242398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 rot="5400000">
              <a:off x="3472227" y="-52817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7" name="AutoShape 43"/>
            <p:cNvCxnSpPr>
              <a:cxnSpLocks noChangeShapeType="1"/>
            </p:cNvCxnSpPr>
            <p:nvPr/>
          </p:nvCxnSpPr>
          <p:spPr bwMode="auto">
            <a:xfrm rot="5400000">
              <a:off x="3472227" y="136024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8" name="AutoShape 44"/>
            <p:cNvCxnSpPr>
              <a:cxnSpLocks noChangeShapeType="1"/>
            </p:cNvCxnSpPr>
            <p:nvPr/>
          </p:nvCxnSpPr>
          <p:spPr bwMode="auto">
            <a:xfrm rot="5400000">
              <a:off x="3472227" y="324864"/>
              <a:ext cx="0" cy="566039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9" name="AutoShape 45"/>
            <p:cNvCxnSpPr>
              <a:cxnSpLocks noChangeShapeType="1"/>
            </p:cNvCxnSpPr>
            <p:nvPr/>
          </p:nvCxnSpPr>
          <p:spPr bwMode="auto">
            <a:xfrm rot="5400000">
              <a:off x="3472227" y="513705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0" name="AutoShape 46"/>
            <p:cNvCxnSpPr>
              <a:cxnSpLocks noChangeShapeType="1"/>
            </p:cNvCxnSpPr>
            <p:nvPr/>
          </p:nvCxnSpPr>
          <p:spPr bwMode="auto">
            <a:xfrm rot="5400000">
              <a:off x="3472227" y="702545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1" name="AutoShape 47"/>
            <p:cNvCxnSpPr>
              <a:cxnSpLocks noChangeShapeType="1"/>
            </p:cNvCxnSpPr>
            <p:nvPr/>
          </p:nvCxnSpPr>
          <p:spPr bwMode="auto">
            <a:xfrm rot="5400000">
              <a:off x="3472227" y="891386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2" name="AutoShape 48"/>
            <p:cNvCxnSpPr>
              <a:cxnSpLocks noChangeShapeType="1"/>
            </p:cNvCxnSpPr>
            <p:nvPr/>
          </p:nvCxnSpPr>
          <p:spPr bwMode="auto">
            <a:xfrm rot="5400000">
              <a:off x="3472227" y="1080967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3" name="AutoShape 49"/>
            <p:cNvCxnSpPr>
              <a:cxnSpLocks noChangeShapeType="1"/>
            </p:cNvCxnSpPr>
            <p:nvPr/>
          </p:nvCxnSpPr>
          <p:spPr bwMode="auto">
            <a:xfrm rot="5400000">
              <a:off x="3472227" y="1269807"/>
              <a:ext cx="0" cy="566039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4" name="AutoShape 50"/>
            <p:cNvCxnSpPr>
              <a:cxnSpLocks noChangeShapeType="1"/>
            </p:cNvCxnSpPr>
            <p:nvPr/>
          </p:nvCxnSpPr>
          <p:spPr bwMode="auto">
            <a:xfrm rot="5400000">
              <a:off x="3472227" y="1458648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5" name="AutoShape 51"/>
            <p:cNvCxnSpPr>
              <a:cxnSpLocks noChangeShapeType="1"/>
            </p:cNvCxnSpPr>
            <p:nvPr/>
          </p:nvCxnSpPr>
          <p:spPr bwMode="auto">
            <a:xfrm rot="5400000">
              <a:off x="3472227" y="1647488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6" name="AutoShape 52"/>
            <p:cNvCxnSpPr>
              <a:cxnSpLocks noChangeShapeType="1"/>
            </p:cNvCxnSpPr>
            <p:nvPr/>
          </p:nvCxnSpPr>
          <p:spPr bwMode="auto">
            <a:xfrm rot="5400000">
              <a:off x="3472227" y="1836329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7" name="AutoShape 53"/>
            <p:cNvCxnSpPr>
              <a:cxnSpLocks noChangeShapeType="1"/>
            </p:cNvCxnSpPr>
            <p:nvPr/>
          </p:nvCxnSpPr>
          <p:spPr bwMode="auto">
            <a:xfrm rot="5400000">
              <a:off x="3472227" y="2025169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8" name="AutoShape 54"/>
            <p:cNvCxnSpPr>
              <a:cxnSpLocks noChangeShapeType="1"/>
            </p:cNvCxnSpPr>
            <p:nvPr/>
          </p:nvCxnSpPr>
          <p:spPr bwMode="auto">
            <a:xfrm rot="5400000">
              <a:off x="3472227" y="2214750"/>
              <a:ext cx="0" cy="566039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9" name="AutoShape 55"/>
            <p:cNvCxnSpPr>
              <a:cxnSpLocks noChangeShapeType="1"/>
            </p:cNvCxnSpPr>
            <p:nvPr/>
          </p:nvCxnSpPr>
          <p:spPr bwMode="auto">
            <a:xfrm rot="5400000">
              <a:off x="3472227" y="2403591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0" name="AutoShape 56"/>
            <p:cNvCxnSpPr>
              <a:cxnSpLocks noChangeShapeType="1"/>
            </p:cNvCxnSpPr>
            <p:nvPr/>
          </p:nvCxnSpPr>
          <p:spPr bwMode="auto">
            <a:xfrm rot="5400000">
              <a:off x="3472227" y="2592431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1" name="AutoShape 57"/>
            <p:cNvCxnSpPr>
              <a:cxnSpLocks noChangeShapeType="1"/>
            </p:cNvCxnSpPr>
            <p:nvPr/>
          </p:nvCxnSpPr>
          <p:spPr bwMode="auto">
            <a:xfrm rot="5400000">
              <a:off x="3472227" y="2781272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2" name="AutoShape 58"/>
            <p:cNvCxnSpPr>
              <a:cxnSpLocks noChangeShapeType="1"/>
            </p:cNvCxnSpPr>
            <p:nvPr/>
          </p:nvCxnSpPr>
          <p:spPr bwMode="auto">
            <a:xfrm rot="5400000">
              <a:off x="3472227" y="2970112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3" name="AutoShape 59"/>
            <p:cNvCxnSpPr>
              <a:cxnSpLocks noChangeShapeType="1"/>
            </p:cNvCxnSpPr>
            <p:nvPr/>
          </p:nvCxnSpPr>
          <p:spPr bwMode="auto">
            <a:xfrm rot="5400000">
              <a:off x="3472227" y="3158953"/>
              <a:ext cx="0" cy="566039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4" name="AutoShape 60"/>
            <p:cNvCxnSpPr>
              <a:cxnSpLocks noChangeShapeType="1"/>
            </p:cNvCxnSpPr>
            <p:nvPr/>
          </p:nvCxnSpPr>
          <p:spPr bwMode="auto">
            <a:xfrm rot="5400000">
              <a:off x="3472227" y="3348534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5" name="AutoShape 61"/>
            <p:cNvCxnSpPr>
              <a:cxnSpLocks noChangeShapeType="1"/>
            </p:cNvCxnSpPr>
            <p:nvPr/>
          </p:nvCxnSpPr>
          <p:spPr bwMode="auto">
            <a:xfrm rot="5400000">
              <a:off x="3472227" y="3537374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6" name="AutoShape 62"/>
            <p:cNvCxnSpPr>
              <a:cxnSpLocks noChangeShapeType="1"/>
            </p:cNvCxnSpPr>
            <p:nvPr/>
          </p:nvCxnSpPr>
          <p:spPr bwMode="auto">
            <a:xfrm rot="5400000">
              <a:off x="3472227" y="3726215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7" name="AutoShape 63"/>
            <p:cNvCxnSpPr>
              <a:cxnSpLocks noChangeShapeType="1"/>
            </p:cNvCxnSpPr>
            <p:nvPr/>
          </p:nvCxnSpPr>
          <p:spPr bwMode="auto">
            <a:xfrm rot="5400000">
              <a:off x="3472227" y="3915055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8" name="AutoShape 64"/>
            <p:cNvCxnSpPr>
              <a:cxnSpLocks noChangeShapeType="1"/>
            </p:cNvCxnSpPr>
            <p:nvPr/>
          </p:nvCxnSpPr>
          <p:spPr bwMode="auto">
            <a:xfrm rot="5400000">
              <a:off x="3472227" y="4103896"/>
              <a:ext cx="0" cy="566039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9" name="AutoShape 65"/>
            <p:cNvCxnSpPr>
              <a:cxnSpLocks noChangeShapeType="1"/>
            </p:cNvCxnSpPr>
            <p:nvPr/>
          </p:nvCxnSpPr>
          <p:spPr bwMode="auto">
            <a:xfrm rot="5400000">
              <a:off x="3472227" y="4292736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0" name="AutoShape 66"/>
            <p:cNvCxnSpPr>
              <a:cxnSpLocks noChangeShapeType="1"/>
            </p:cNvCxnSpPr>
            <p:nvPr/>
          </p:nvCxnSpPr>
          <p:spPr bwMode="auto">
            <a:xfrm rot="5400000">
              <a:off x="3472227" y="4482317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1" name="AutoShape 67"/>
            <p:cNvCxnSpPr>
              <a:cxnSpLocks noChangeShapeType="1"/>
            </p:cNvCxnSpPr>
            <p:nvPr/>
          </p:nvCxnSpPr>
          <p:spPr bwMode="auto">
            <a:xfrm rot="5400000">
              <a:off x="3472227" y="4671158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2" name="AutoShape 68"/>
            <p:cNvCxnSpPr>
              <a:cxnSpLocks noChangeShapeType="1"/>
            </p:cNvCxnSpPr>
            <p:nvPr/>
          </p:nvCxnSpPr>
          <p:spPr bwMode="auto">
            <a:xfrm rot="5400000">
              <a:off x="3472227" y="4859998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3" name="AutoShape 69"/>
            <p:cNvCxnSpPr>
              <a:cxnSpLocks noChangeShapeType="1"/>
            </p:cNvCxnSpPr>
            <p:nvPr/>
          </p:nvCxnSpPr>
          <p:spPr bwMode="auto">
            <a:xfrm rot="5400000">
              <a:off x="3472227" y="5048839"/>
              <a:ext cx="0" cy="566039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" name="AutoShape 71"/>
            <p:cNvCxnSpPr>
              <a:cxnSpLocks noChangeShapeType="1"/>
            </p:cNvCxnSpPr>
            <p:nvPr/>
          </p:nvCxnSpPr>
          <p:spPr bwMode="auto">
            <a:xfrm rot="5400000">
              <a:off x="3472544" y="5239030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6" name="AutoShape 72"/>
            <p:cNvCxnSpPr>
              <a:cxnSpLocks noChangeShapeType="1"/>
            </p:cNvCxnSpPr>
            <p:nvPr/>
          </p:nvCxnSpPr>
          <p:spPr bwMode="auto">
            <a:xfrm rot="5400000">
              <a:off x="3472544" y="5427634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7" name="AutoShape 73"/>
            <p:cNvCxnSpPr>
              <a:cxnSpLocks noChangeShapeType="1"/>
            </p:cNvCxnSpPr>
            <p:nvPr/>
          </p:nvCxnSpPr>
          <p:spPr bwMode="auto">
            <a:xfrm rot="5400000">
              <a:off x="3472544" y="5616238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8" name="AutoShape 74"/>
            <p:cNvCxnSpPr>
              <a:cxnSpLocks noChangeShapeType="1"/>
            </p:cNvCxnSpPr>
            <p:nvPr/>
          </p:nvCxnSpPr>
          <p:spPr bwMode="auto">
            <a:xfrm rot="5400000">
              <a:off x="3472544" y="5806112"/>
              <a:ext cx="0" cy="5660392"/>
            </a:xfrm>
            <a:prstGeom prst="straightConnector1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9" name="AutoShape 75"/>
            <p:cNvCxnSpPr>
              <a:cxnSpLocks noChangeShapeType="1"/>
            </p:cNvCxnSpPr>
            <p:nvPr/>
          </p:nvCxnSpPr>
          <p:spPr bwMode="auto">
            <a:xfrm rot="5400000">
              <a:off x="3472544" y="5994716"/>
              <a:ext cx="0" cy="5660392"/>
            </a:xfrm>
            <a:prstGeom prst="straightConnector1">
              <a:avLst/>
            </a:prstGeom>
            <a:noFill/>
            <a:ln w="1270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" name="TextBox 11"/>
          <p:cNvSpPr txBox="1"/>
          <p:nvPr/>
        </p:nvSpPr>
        <p:spPr>
          <a:xfrm>
            <a:off x="616902" y="561975"/>
            <a:ext cx="5751513" cy="1315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Planning First on Paper—PowerPoint Grid and Templates</a:t>
            </a:r>
          </a:p>
          <a:p>
            <a:pPr>
              <a:lnSpc>
                <a:spcPct val="110000"/>
              </a:lnSpc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Before you start arranging and rearranging a classroom, take time to plan on paper.  Consider visibility, accessibility, and distractibility—and how you envision teaching and learning unfolding in the space.</a:t>
            </a:r>
          </a:p>
          <a:p>
            <a:pPr marL="177800" indent="-177800" algn="just">
              <a:lnSpc>
                <a:spcPct val="110000"/>
              </a:lnSpc>
            </a:pPr>
            <a:r>
              <a:rPr lang="en-US" sz="1050" b="1" dirty="0">
                <a:latin typeface="Arial" pitchFamily="34" charset="0"/>
                <a:cs typeface="Arial" pitchFamily="34" charset="0"/>
              </a:rPr>
              <a:t>Step 1:  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Measure the dimensions of your room and move the dark bars to block out the actual space you have</a:t>
            </a:r>
            <a:r>
              <a:rPr lang="en-US" sz="1050" b="1" dirty="0">
                <a:latin typeface="Arial" pitchFamily="34" charset="0"/>
                <a:cs typeface="Arial" pitchFamily="34" charset="0"/>
              </a:rPr>
              <a:t>.   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(Note:  An average classroom size is about 24’ x 32’.) </a:t>
            </a:r>
          </a:p>
        </p:txBody>
      </p:sp>
      <p:cxnSp>
        <p:nvCxnSpPr>
          <p:cNvPr id="116" name="AutoShape 36">
            <a:extLst>
              <a:ext uri="{FF2B5EF4-FFF2-40B4-BE49-F238E27FC236}">
                <a16:creationId xmlns:a16="http://schemas.microsoft.com/office/drawing/2014/main" id="{F2B22F60-11A0-430D-BB2B-45EB1D4F67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77000" y="2210117"/>
            <a:ext cx="0" cy="661130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AutoShape 40">
            <a:extLst>
              <a:ext uri="{FF2B5EF4-FFF2-40B4-BE49-F238E27FC236}">
                <a16:creationId xmlns:a16="http://schemas.microsoft.com/office/drawing/2014/main" id="{3DB3AA7D-EB4B-4366-AF27-8A9FEDFB5AC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538219" y="6161404"/>
            <a:ext cx="0" cy="566039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6381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161017"/>
            <a:ext cx="6845301" cy="295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The furniture templates are sized to scale for the floor grid in the previous slide.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35553" y="1305126"/>
            <a:ext cx="0" cy="7781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B83334A9-CE78-4AE2-A440-FCEB94CBA756}"/>
              </a:ext>
            </a:extLst>
          </p:cNvPr>
          <p:cNvGrpSpPr/>
          <p:nvPr/>
        </p:nvGrpSpPr>
        <p:grpSpPr>
          <a:xfrm>
            <a:off x="0" y="3991725"/>
            <a:ext cx="3876066" cy="1799475"/>
            <a:chOff x="0" y="4462018"/>
            <a:chExt cx="3876066" cy="1799475"/>
          </a:xfrm>
        </p:grpSpPr>
        <p:grpSp>
          <p:nvGrpSpPr>
            <p:cNvPr id="122" name="Group 550"/>
            <p:cNvGrpSpPr/>
            <p:nvPr/>
          </p:nvGrpSpPr>
          <p:grpSpPr>
            <a:xfrm>
              <a:off x="2971800" y="5741387"/>
              <a:ext cx="533400" cy="520106"/>
              <a:chOff x="3186106" y="4615042"/>
              <a:chExt cx="533400" cy="520106"/>
            </a:xfrm>
          </p:grpSpPr>
          <p:sp>
            <p:nvSpPr>
              <p:cNvPr id="123" name="AutoShape 266"/>
              <p:cNvSpPr>
                <a:spLocks noChangeArrowheads="1"/>
              </p:cNvSpPr>
              <p:nvPr/>
            </p:nvSpPr>
            <p:spPr bwMode="auto">
              <a:xfrm rot="5400000">
                <a:off x="3296966" y="4817377"/>
                <a:ext cx="315503" cy="320040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Freeform 268"/>
              <p:cNvSpPr>
                <a:spLocks/>
              </p:cNvSpPr>
              <p:nvPr/>
            </p:nvSpPr>
            <p:spPr bwMode="auto">
              <a:xfrm>
                <a:off x="3271837" y="4615042"/>
                <a:ext cx="365760" cy="471306"/>
              </a:xfrm>
              <a:custGeom>
                <a:avLst/>
                <a:gdLst>
                  <a:gd name="T0" fmla="*/ 539 w 704"/>
                  <a:gd name="T1" fmla="*/ 492 h 881"/>
                  <a:gd name="T2" fmla="*/ 700 w 704"/>
                  <a:gd name="T3" fmla="*/ 413 h 881"/>
                  <a:gd name="T4" fmla="*/ 698 w 704"/>
                  <a:gd name="T5" fmla="*/ 113 h 881"/>
                  <a:gd name="T6" fmla="*/ 595 w 704"/>
                  <a:gd name="T7" fmla="*/ 2 h 881"/>
                  <a:gd name="T8" fmla="*/ 117 w 704"/>
                  <a:gd name="T9" fmla="*/ 2 h 881"/>
                  <a:gd name="T10" fmla="*/ 6 w 704"/>
                  <a:gd name="T11" fmla="*/ 165 h 881"/>
                  <a:gd name="T12" fmla="*/ 4 w 704"/>
                  <a:gd name="T13" fmla="*/ 783 h 881"/>
                  <a:gd name="T14" fmla="*/ 106 w 704"/>
                  <a:gd name="T15" fmla="*/ 867 h 881"/>
                  <a:gd name="T16" fmla="*/ 209 w 704"/>
                  <a:gd name="T17" fmla="*/ 820 h 881"/>
                  <a:gd name="T18" fmla="*/ 214 w 704"/>
                  <a:gd name="T19" fmla="*/ 550 h 881"/>
                  <a:gd name="T20" fmla="*/ 234 w 704"/>
                  <a:gd name="T21" fmla="*/ 495 h 881"/>
                  <a:gd name="T22" fmla="*/ 296 w 704"/>
                  <a:gd name="T23" fmla="*/ 489 h 881"/>
                  <a:gd name="T24" fmla="*/ 541 w 704"/>
                  <a:gd name="T25" fmla="*/ 492 h 8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04"/>
                  <a:gd name="T40" fmla="*/ 0 h 881"/>
                  <a:gd name="T41" fmla="*/ 704 w 704"/>
                  <a:gd name="T42" fmla="*/ 881 h 88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04" h="881">
                    <a:moveTo>
                      <a:pt x="539" y="492"/>
                    </a:moveTo>
                    <a:cubicBezTo>
                      <a:pt x="539" y="496"/>
                      <a:pt x="700" y="507"/>
                      <a:pt x="700" y="413"/>
                    </a:cubicBezTo>
                    <a:cubicBezTo>
                      <a:pt x="700" y="319"/>
                      <a:pt x="700" y="195"/>
                      <a:pt x="698" y="113"/>
                    </a:cubicBezTo>
                    <a:cubicBezTo>
                      <a:pt x="704" y="63"/>
                      <a:pt x="645" y="14"/>
                      <a:pt x="595" y="2"/>
                    </a:cubicBezTo>
                    <a:cubicBezTo>
                      <a:pt x="383" y="2"/>
                      <a:pt x="309" y="0"/>
                      <a:pt x="117" y="2"/>
                    </a:cubicBezTo>
                    <a:cubicBezTo>
                      <a:pt x="7" y="6"/>
                      <a:pt x="2" y="151"/>
                      <a:pt x="6" y="165"/>
                    </a:cubicBezTo>
                    <a:cubicBezTo>
                      <a:pt x="2" y="301"/>
                      <a:pt x="0" y="617"/>
                      <a:pt x="4" y="783"/>
                    </a:cubicBezTo>
                    <a:cubicBezTo>
                      <a:pt x="2" y="881"/>
                      <a:pt x="70" y="867"/>
                      <a:pt x="106" y="867"/>
                    </a:cubicBezTo>
                    <a:cubicBezTo>
                      <a:pt x="160" y="869"/>
                      <a:pt x="201" y="858"/>
                      <a:pt x="209" y="820"/>
                    </a:cubicBezTo>
                    <a:cubicBezTo>
                      <a:pt x="226" y="770"/>
                      <a:pt x="212" y="639"/>
                      <a:pt x="214" y="550"/>
                    </a:cubicBezTo>
                    <a:cubicBezTo>
                      <a:pt x="218" y="495"/>
                      <a:pt x="220" y="505"/>
                      <a:pt x="234" y="495"/>
                    </a:cubicBezTo>
                    <a:cubicBezTo>
                      <a:pt x="248" y="485"/>
                      <a:pt x="246" y="489"/>
                      <a:pt x="296" y="489"/>
                    </a:cubicBezTo>
                    <a:cubicBezTo>
                      <a:pt x="351" y="490"/>
                      <a:pt x="500" y="493"/>
                      <a:pt x="541" y="492"/>
                    </a:cubicBezTo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186106" y="4714892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  <a:cs typeface="Arial" pitchFamily="34" charset="0"/>
                  </a:rPr>
                  <a:t>CHAIR</a:t>
                </a:r>
              </a:p>
              <a:p>
                <a:pPr algn="ctr"/>
                <a:r>
                  <a:rPr lang="en-US" sz="800" dirty="0">
                    <a:latin typeface="Arial Narrow" pitchFamily="34" charset="0"/>
                    <a:cs typeface="Arial" pitchFamily="34" charset="0"/>
                  </a:rPr>
                  <a:t>DESK</a:t>
                </a: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>
              <a:off x="1679315" y="5719711"/>
              <a:ext cx="942978" cy="475488"/>
              <a:chOff x="656651" y="761415"/>
              <a:chExt cx="942978" cy="475488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93" name="Rectangle 192"/>
              <p:cNvSpPr/>
              <p:nvPr/>
            </p:nvSpPr>
            <p:spPr>
              <a:xfrm>
                <a:off x="656651" y="761415"/>
                <a:ext cx="942978" cy="475488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904583" y="837617"/>
                <a:ext cx="457200" cy="21544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TABLE</a:t>
                </a: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904583" y="1008110"/>
                <a:ext cx="457200" cy="20005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60 X 30</a:t>
                </a:r>
              </a:p>
            </p:txBody>
          </p:sp>
        </p:grpSp>
        <p:grpSp>
          <p:nvGrpSpPr>
            <p:cNvPr id="275" name="Group 274"/>
            <p:cNvGrpSpPr/>
            <p:nvPr/>
          </p:nvGrpSpPr>
          <p:grpSpPr>
            <a:xfrm flipV="1">
              <a:off x="304509" y="5719711"/>
              <a:ext cx="960120" cy="466344"/>
              <a:chOff x="3230880" y="8284778"/>
              <a:chExt cx="960120" cy="466344"/>
            </a:xfrm>
          </p:grpSpPr>
          <p:sp>
            <p:nvSpPr>
              <p:cNvPr id="276" name="AutoShape 398"/>
              <p:cNvSpPr>
                <a:spLocks noChangeArrowheads="1"/>
              </p:cNvSpPr>
              <p:nvPr/>
            </p:nvSpPr>
            <p:spPr bwMode="auto">
              <a:xfrm flipV="1">
                <a:off x="3230880" y="8284778"/>
                <a:ext cx="960120" cy="466344"/>
              </a:xfrm>
              <a:custGeom>
                <a:avLst/>
                <a:gdLst>
                  <a:gd name="T0" fmla="*/ 1682154 w 21600"/>
                  <a:gd name="T1" fmla="*/ 381794 h 21600"/>
                  <a:gd name="T2" fmla="*/ 961231 w 21600"/>
                  <a:gd name="T3" fmla="*/ 763587 h 21600"/>
                  <a:gd name="T4" fmla="*/ 240308 w 21600"/>
                  <a:gd name="T5" fmla="*/ 381794 h 21600"/>
                  <a:gd name="T6" fmla="*/ 96123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 flipV="1">
                <a:off x="3295652" y="8526138"/>
                <a:ext cx="838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TRAP TABLE</a:t>
                </a: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 flipV="1">
                <a:off x="3430001" y="8410545"/>
                <a:ext cx="64008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60 x 30 x 30</a:t>
                </a: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0" y="4462018"/>
              <a:ext cx="3876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u="sng" dirty="0"/>
                <a:t>Class furniture sized for middle/upper elementary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009900" y="5360387"/>
              <a:ext cx="457200" cy="242361"/>
              <a:chOff x="3009900" y="4128094"/>
              <a:chExt cx="457200" cy="242361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3133348" y="4128094"/>
                <a:ext cx="210312" cy="21031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4" name="TextBox 243"/>
              <p:cNvSpPr txBox="1"/>
              <p:nvPr/>
            </p:nvSpPr>
            <p:spPr>
              <a:xfrm>
                <a:off x="3009900" y="4178095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008708" y="4805311"/>
              <a:ext cx="459584" cy="450763"/>
              <a:chOff x="3008708" y="3573018"/>
              <a:chExt cx="459584" cy="450763"/>
            </a:xfrm>
          </p:grpSpPr>
          <p:sp>
            <p:nvSpPr>
              <p:cNvPr id="127" name="TextBox 126"/>
              <p:cNvSpPr txBox="1"/>
              <p:nvPr/>
            </p:nvSpPr>
            <p:spPr>
              <a:xfrm>
                <a:off x="3011092" y="3599202"/>
                <a:ext cx="457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DESK</a:t>
                </a:r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3132156" y="3792108"/>
                <a:ext cx="210312" cy="21031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056812" y="3573018"/>
                <a:ext cx="365760" cy="28346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011092" y="3596833"/>
                <a:ext cx="457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DESK</a:t>
                </a:r>
              </a:p>
            </p:txBody>
          </p:sp>
          <p:sp>
            <p:nvSpPr>
              <p:cNvPr id="454" name="TextBox 453"/>
              <p:cNvSpPr txBox="1"/>
              <p:nvPr/>
            </p:nvSpPr>
            <p:spPr>
              <a:xfrm>
                <a:off x="3008708" y="3831421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282969" y="4952986"/>
              <a:ext cx="1003200" cy="557568"/>
              <a:chOff x="406052" y="3720693"/>
              <a:chExt cx="1003200" cy="557568"/>
            </a:xfrm>
          </p:grpSpPr>
          <p:sp>
            <p:nvSpPr>
              <p:cNvPr id="238" name="Rounded Rectangle 237"/>
              <p:cNvSpPr/>
              <p:nvPr/>
            </p:nvSpPr>
            <p:spPr>
              <a:xfrm rot="17981064" flipH="1">
                <a:off x="1188518" y="3929100"/>
                <a:ext cx="210312" cy="21031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ounded Rectangle 232"/>
              <p:cNvSpPr/>
              <p:nvPr/>
            </p:nvSpPr>
            <p:spPr>
              <a:xfrm rot="14551055" flipV="1">
                <a:off x="438827" y="3927485"/>
                <a:ext cx="210312" cy="21031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AutoShape 398"/>
              <p:cNvSpPr>
                <a:spLocks noChangeArrowheads="1"/>
              </p:cNvSpPr>
              <p:nvPr/>
            </p:nvSpPr>
            <p:spPr bwMode="auto">
              <a:xfrm>
                <a:off x="422207" y="3720693"/>
                <a:ext cx="966326" cy="470391"/>
              </a:xfrm>
              <a:custGeom>
                <a:avLst/>
                <a:gdLst>
                  <a:gd name="T0" fmla="*/ 1682154 w 21600"/>
                  <a:gd name="T1" fmla="*/ 381794 h 21600"/>
                  <a:gd name="T2" fmla="*/ 961231 w 21600"/>
                  <a:gd name="T3" fmla="*/ 763587 h 21600"/>
                  <a:gd name="T4" fmla="*/ 240308 w 21600"/>
                  <a:gd name="T5" fmla="*/ 381794 h 21600"/>
                  <a:gd name="T6" fmla="*/ 96123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486979" y="3730234"/>
                <a:ext cx="843618" cy="217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TRAP TABLE</a:t>
                </a:r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621327" y="3861216"/>
                <a:ext cx="644217" cy="201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60 x 30 x 30</a:t>
                </a:r>
              </a:p>
            </p:txBody>
          </p:sp>
          <p:sp>
            <p:nvSpPr>
              <p:cNvPr id="448" name="TextBox 447"/>
              <p:cNvSpPr txBox="1"/>
              <p:nvPr/>
            </p:nvSpPr>
            <p:spPr>
              <a:xfrm rot="14551055" flipV="1">
                <a:off x="276142" y="3947003"/>
                <a:ext cx="461168" cy="201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82" name="TextBox 481"/>
              <p:cNvSpPr txBox="1"/>
              <p:nvPr/>
            </p:nvSpPr>
            <p:spPr>
              <a:xfrm rot="17981064" flipH="1">
                <a:off x="1077994" y="3943969"/>
                <a:ext cx="461168" cy="201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1596090" y="4817619"/>
              <a:ext cx="1109429" cy="804376"/>
              <a:chOff x="1680248" y="3585326"/>
              <a:chExt cx="1109429" cy="804376"/>
            </a:xfrm>
          </p:grpSpPr>
          <p:sp>
            <p:nvSpPr>
              <p:cNvPr id="184" name="Rounded Rectangle 183"/>
              <p:cNvSpPr/>
              <p:nvPr/>
            </p:nvSpPr>
            <p:spPr>
              <a:xfrm>
                <a:off x="2009774" y="4143925"/>
                <a:ext cx="210312" cy="21031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ounded Rectangle 181"/>
              <p:cNvSpPr/>
              <p:nvPr/>
            </p:nvSpPr>
            <p:spPr>
              <a:xfrm>
                <a:off x="2442395" y="4143925"/>
                <a:ext cx="210312" cy="21031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ounded Rectangle 177"/>
              <p:cNvSpPr/>
              <p:nvPr/>
            </p:nvSpPr>
            <p:spPr>
              <a:xfrm rot="16200000">
                <a:off x="1683367" y="3858489"/>
                <a:ext cx="238126" cy="23774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ounded Rectangle 175"/>
              <p:cNvSpPr/>
              <p:nvPr/>
            </p:nvSpPr>
            <p:spPr>
              <a:xfrm rot="10800000">
                <a:off x="2442395" y="3612302"/>
                <a:ext cx="210312" cy="21031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ounded Rectangle 173"/>
              <p:cNvSpPr/>
              <p:nvPr/>
            </p:nvSpPr>
            <p:spPr>
              <a:xfrm rot="10800000">
                <a:off x="2009775" y="3612302"/>
                <a:ext cx="210312" cy="21031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1847845" y="3753528"/>
                <a:ext cx="941832" cy="457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2013961" y="3866712"/>
                <a:ext cx="609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TABLE</a:t>
                </a:r>
              </a:p>
              <a:p>
                <a:pPr algn="ctr"/>
                <a:r>
                  <a:rPr lang="en-US" sz="700" dirty="0">
                    <a:latin typeface="Arial Narrow" pitchFamily="34" charset="0"/>
                  </a:rPr>
                  <a:t>60 x 30</a:t>
                </a:r>
                <a:endParaRPr lang="en-US" sz="800" dirty="0">
                  <a:latin typeface="Arial Narrow" pitchFamily="34" charset="0"/>
                </a:endParaRPr>
              </a:p>
            </p:txBody>
          </p:sp>
          <p:sp>
            <p:nvSpPr>
              <p:cNvPr id="490" name="TextBox 489"/>
              <p:cNvSpPr txBox="1"/>
              <p:nvPr/>
            </p:nvSpPr>
            <p:spPr>
              <a:xfrm rot="16200000">
                <a:off x="1547828" y="3885940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91" name="TextBox 490"/>
              <p:cNvSpPr txBox="1"/>
              <p:nvPr/>
            </p:nvSpPr>
            <p:spPr>
              <a:xfrm rot="10800000">
                <a:off x="2312734" y="3585326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92" name="TextBox 491"/>
              <p:cNvSpPr txBox="1"/>
              <p:nvPr/>
            </p:nvSpPr>
            <p:spPr>
              <a:xfrm rot="10800000">
                <a:off x="1890953" y="3585326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93" name="TextBox 492"/>
              <p:cNvSpPr txBox="1"/>
              <p:nvPr/>
            </p:nvSpPr>
            <p:spPr>
              <a:xfrm>
                <a:off x="1890952" y="4189647"/>
                <a:ext cx="4572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94" name="TextBox 493"/>
              <p:cNvSpPr txBox="1"/>
              <p:nvPr/>
            </p:nvSpPr>
            <p:spPr>
              <a:xfrm>
                <a:off x="2312733" y="4189647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4B5FDB8-7C4A-4D52-99DF-D27E9836AFF7}"/>
              </a:ext>
            </a:extLst>
          </p:cNvPr>
          <p:cNvGrpSpPr/>
          <p:nvPr/>
        </p:nvGrpSpPr>
        <p:grpSpPr>
          <a:xfrm>
            <a:off x="211274" y="5845530"/>
            <a:ext cx="3453519" cy="3228476"/>
            <a:chOff x="204081" y="838200"/>
            <a:chExt cx="3453519" cy="3228476"/>
          </a:xfrm>
        </p:grpSpPr>
        <p:sp>
          <p:nvSpPr>
            <p:cNvPr id="242" name="TextBox 241"/>
            <p:cNvSpPr txBox="1"/>
            <p:nvPr/>
          </p:nvSpPr>
          <p:spPr>
            <a:xfrm>
              <a:off x="204081" y="838200"/>
              <a:ext cx="3453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u="sng" dirty="0"/>
                <a:t>Class furniture sized for middle/high school</a:t>
              </a:r>
            </a:p>
          </p:txBody>
        </p:sp>
        <p:grpSp>
          <p:nvGrpSpPr>
            <p:cNvPr id="377" name="Group 550"/>
            <p:cNvGrpSpPr/>
            <p:nvPr/>
          </p:nvGrpSpPr>
          <p:grpSpPr>
            <a:xfrm>
              <a:off x="2971800" y="2274783"/>
              <a:ext cx="533400" cy="520106"/>
              <a:chOff x="3186106" y="4615042"/>
              <a:chExt cx="533400" cy="520106"/>
            </a:xfrm>
          </p:grpSpPr>
          <p:sp>
            <p:nvSpPr>
              <p:cNvPr id="378" name="AutoShape 266"/>
              <p:cNvSpPr>
                <a:spLocks noChangeArrowheads="1"/>
              </p:cNvSpPr>
              <p:nvPr/>
            </p:nvSpPr>
            <p:spPr bwMode="auto">
              <a:xfrm rot="5400000">
                <a:off x="3296966" y="4817377"/>
                <a:ext cx="315503" cy="320040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" name="Freeform 268"/>
              <p:cNvSpPr>
                <a:spLocks/>
              </p:cNvSpPr>
              <p:nvPr/>
            </p:nvSpPr>
            <p:spPr bwMode="auto">
              <a:xfrm>
                <a:off x="3271837" y="4615042"/>
                <a:ext cx="365760" cy="471306"/>
              </a:xfrm>
              <a:custGeom>
                <a:avLst/>
                <a:gdLst>
                  <a:gd name="T0" fmla="*/ 539 w 704"/>
                  <a:gd name="T1" fmla="*/ 492 h 881"/>
                  <a:gd name="T2" fmla="*/ 700 w 704"/>
                  <a:gd name="T3" fmla="*/ 413 h 881"/>
                  <a:gd name="T4" fmla="*/ 698 w 704"/>
                  <a:gd name="T5" fmla="*/ 113 h 881"/>
                  <a:gd name="T6" fmla="*/ 595 w 704"/>
                  <a:gd name="T7" fmla="*/ 2 h 881"/>
                  <a:gd name="T8" fmla="*/ 117 w 704"/>
                  <a:gd name="T9" fmla="*/ 2 h 881"/>
                  <a:gd name="T10" fmla="*/ 6 w 704"/>
                  <a:gd name="T11" fmla="*/ 165 h 881"/>
                  <a:gd name="T12" fmla="*/ 4 w 704"/>
                  <a:gd name="T13" fmla="*/ 783 h 881"/>
                  <a:gd name="T14" fmla="*/ 106 w 704"/>
                  <a:gd name="T15" fmla="*/ 867 h 881"/>
                  <a:gd name="T16" fmla="*/ 209 w 704"/>
                  <a:gd name="T17" fmla="*/ 820 h 881"/>
                  <a:gd name="T18" fmla="*/ 214 w 704"/>
                  <a:gd name="T19" fmla="*/ 550 h 881"/>
                  <a:gd name="T20" fmla="*/ 234 w 704"/>
                  <a:gd name="T21" fmla="*/ 495 h 881"/>
                  <a:gd name="T22" fmla="*/ 296 w 704"/>
                  <a:gd name="T23" fmla="*/ 489 h 881"/>
                  <a:gd name="T24" fmla="*/ 541 w 704"/>
                  <a:gd name="T25" fmla="*/ 492 h 8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04"/>
                  <a:gd name="T40" fmla="*/ 0 h 881"/>
                  <a:gd name="T41" fmla="*/ 704 w 704"/>
                  <a:gd name="T42" fmla="*/ 881 h 88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04" h="881">
                    <a:moveTo>
                      <a:pt x="539" y="492"/>
                    </a:moveTo>
                    <a:cubicBezTo>
                      <a:pt x="539" y="496"/>
                      <a:pt x="700" y="507"/>
                      <a:pt x="700" y="413"/>
                    </a:cubicBezTo>
                    <a:cubicBezTo>
                      <a:pt x="700" y="319"/>
                      <a:pt x="700" y="195"/>
                      <a:pt x="698" y="113"/>
                    </a:cubicBezTo>
                    <a:cubicBezTo>
                      <a:pt x="704" y="63"/>
                      <a:pt x="645" y="14"/>
                      <a:pt x="595" y="2"/>
                    </a:cubicBezTo>
                    <a:cubicBezTo>
                      <a:pt x="383" y="2"/>
                      <a:pt x="309" y="0"/>
                      <a:pt x="117" y="2"/>
                    </a:cubicBezTo>
                    <a:cubicBezTo>
                      <a:pt x="7" y="6"/>
                      <a:pt x="2" y="151"/>
                      <a:pt x="6" y="165"/>
                    </a:cubicBezTo>
                    <a:cubicBezTo>
                      <a:pt x="2" y="301"/>
                      <a:pt x="0" y="617"/>
                      <a:pt x="4" y="783"/>
                    </a:cubicBezTo>
                    <a:cubicBezTo>
                      <a:pt x="2" y="881"/>
                      <a:pt x="70" y="867"/>
                      <a:pt x="106" y="867"/>
                    </a:cubicBezTo>
                    <a:cubicBezTo>
                      <a:pt x="160" y="869"/>
                      <a:pt x="201" y="858"/>
                      <a:pt x="209" y="820"/>
                    </a:cubicBezTo>
                    <a:cubicBezTo>
                      <a:pt x="226" y="770"/>
                      <a:pt x="212" y="639"/>
                      <a:pt x="214" y="550"/>
                    </a:cubicBezTo>
                    <a:cubicBezTo>
                      <a:pt x="218" y="495"/>
                      <a:pt x="220" y="505"/>
                      <a:pt x="234" y="495"/>
                    </a:cubicBezTo>
                    <a:cubicBezTo>
                      <a:pt x="248" y="485"/>
                      <a:pt x="246" y="489"/>
                      <a:pt x="296" y="489"/>
                    </a:cubicBezTo>
                    <a:cubicBezTo>
                      <a:pt x="351" y="490"/>
                      <a:pt x="500" y="493"/>
                      <a:pt x="541" y="492"/>
                    </a:cubicBez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TextBox 379"/>
              <p:cNvSpPr txBox="1"/>
              <p:nvPr/>
            </p:nvSpPr>
            <p:spPr>
              <a:xfrm>
                <a:off x="3186106" y="4714892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  <a:cs typeface="Arial" pitchFamily="34" charset="0"/>
                  </a:rPr>
                  <a:t>CHAIR DESK</a:t>
                </a: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304509" y="2205522"/>
              <a:ext cx="960120" cy="466344"/>
              <a:chOff x="329967" y="2482246"/>
              <a:chExt cx="960120" cy="466344"/>
            </a:xfrm>
          </p:grpSpPr>
          <p:sp>
            <p:nvSpPr>
              <p:cNvPr id="396" name="AutoShape 398"/>
              <p:cNvSpPr>
                <a:spLocks noChangeArrowheads="1"/>
              </p:cNvSpPr>
              <p:nvPr/>
            </p:nvSpPr>
            <p:spPr bwMode="auto">
              <a:xfrm>
                <a:off x="329967" y="2482246"/>
                <a:ext cx="960120" cy="466344"/>
              </a:xfrm>
              <a:custGeom>
                <a:avLst/>
                <a:gdLst>
                  <a:gd name="T0" fmla="*/ 1682154 w 21600"/>
                  <a:gd name="T1" fmla="*/ 381794 h 21600"/>
                  <a:gd name="T2" fmla="*/ 961231 w 21600"/>
                  <a:gd name="T3" fmla="*/ 763587 h 21600"/>
                  <a:gd name="T4" fmla="*/ 240308 w 21600"/>
                  <a:gd name="T5" fmla="*/ 381794 h 21600"/>
                  <a:gd name="T6" fmla="*/ 96123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" name="TextBox 396"/>
              <p:cNvSpPr txBox="1"/>
              <p:nvPr/>
            </p:nvSpPr>
            <p:spPr>
              <a:xfrm>
                <a:off x="394739" y="2491786"/>
                <a:ext cx="838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TRAP TABLE</a:t>
                </a:r>
              </a:p>
            </p:txBody>
          </p:sp>
          <p:sp>
            <p:nvSpPr>
              <p:cNvPr id="398" name="TextBox 397"/>
              <p:cNvSpPr txBox="1"/>
              <p:nvPr/>
            </p:nvSpPr>
            <p:spPr>
              <a:xfrm>
                <a:off x="529088" y="2622768"/>
                <a:ext cx="64008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60 x 30 x 30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71967" y="1443522"/>
              <a:ext cx="1025205" cy="550505"/>
              <a:chOff x="268454" y="1720246"/>
              <a:chExt cx="1025205" cy="550505"/>
            </a:xfrm>
          </p:grpSpPr>
          <p:sp>
            <p:nvSpPr>
              <p:cNvPr id="314" name="Rounded Rectangle 313"/>
              <p:cNvSpPr/>
              <p:nvPr/>
            </p:nvSpPr>
            <p:spPr>
              <a:xfrm rot="17981064" flipH="1">
                <a:off x="1047499" y="1907853"/>
                <a:ext cx="238126" cy="23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ounded Rectangle 296"/>
              <p:cNvSpPr/>
              <p:nvPr/>
            </p:nvSpPr>
            <p:spPr>
              <a:xfrm rot="14551055" flipV="1">
                <a:off x="277057" y="1901819"/>
                <a:ext cx="238126" cy="23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AutoShape 398"/>
              <p:cNvSpPr>
                <a:spLocks noChangeArrowheads="1"/>
              </p:cNvSpPr>
              <p:nvPr/>
            </p:nvSpPr>
            <p:spPr bwMode="auto">
              <a:xfrm>
                <a:off x="306840" y="1720246"/>
                <a:ext cx="960120" cy="466344"/>
              </a:xfrm>
              <a:custGeom>
                <a:avLst/>
                <a:gdLst>
                  <a:gd name="T0" fmla="*/ 1682154 w 21600"/>
                  <a:gd name="T1" fmla="*/ 381794 h 21600"/>
                  <a:gd name="T2" fmla="*/ 961231 w 21600"/>
                  <a:gd name="T3" fmla="*/ 763587 h 21600"/>
                  <a:gd name="T4" fmla="*/ 240308 w 21600"/>
                  <a:gd name="T5" fmla="*/ 381794 h 21600"/>
                  <a:gd name="T6" fmla="*/ 96123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371612" y="1729786"/>
                <a:ext cx="838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TRAP TABLE</a:t>
                </a: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505961" y="1860768"/>
                <a:ext cx="64008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60 x 30 x 30</a:t>
                </a:r>
              </a:p>
            </p:txBody>
          </p:sp>
          <p:sp>
            <p:nvSpPr>
              <p:cNvPr id="451" name="TextBox 450"/>
              <p:cNvSpPr txBox="1"/>
              <p:nvPr/>
            </p:nvSpPr>
            <p:spPr>
              <a:xfrm rot="17981064" flipH="1">
                <a:off x="965032" y="1942123"/>
                <a:ext cx="4572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52" name="TextBox 451"/>
              <p:cNvSpPr txBox="1"/>
              <p:nvPr/>
            </p:nvSpPr>
            <p:spPr>
              <a:xfrm rot="14551055" flipV="1">
                <a:off x="139882" y="1935045"/>
                <a:ext cx="4572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460" name="Group 459"/>
            <p:cNvGrpSpPr/>
            <p:nvPr/>
          </p:nvGrpSpPr>
          <p:grpSpPr>
            <a:xfrm>
              <a:off x="1679315" y="2220702"/>
              <a:ext cx="942978" cy="475488"/>
              <a:chOff x="656651" y="761415"/>
              <a:chExt cx="942978" cy="475488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461" name="Rectangle 460"/>
              <p:cNvSpPr/>
              <p:nvPr/>
            </p:nvSpPr>
            <p:spPr>
              <a:xfrm>
                <a:off x="656651" y="761415"/>
                <a:ext cx="942978" cy="475488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TextBox 461"/>
              <p:cNvSpPr txBox="1"/>
              <p:nvPr/>
            </p:nvSpPr>
            <p:spPr>
              <a:xfrm>
                <a:off x="904583" y="837617"/>
                <a:ext cx="457200" cy="21544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TABLE</a:t>
                </a:r>
              </a:p>
            </p:txBody>
          </p:sp>
          <p:sp>
            <p:nvSpPr>
              <p:cNvPr id="463" name="TextBox 462"/>
              <p:cNvSpPr txBox="1"/>
              <p:nvPr/>
            </p:nvSpPr>
            <p:spPr>
              <a:xfrm>
                <a:off x="904583" y="1008110"/>
                <a:ext cx="457200" cy="20005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60 X 30</a:t>
                </a: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1596090" y="1295400"/>
              <a:ext cx="1109429" cy="841512"/>
              <a:chOff x="1605100" y="1572124"/>
              <a:chExt cx="1109429" cy="841512"/>
            </a:xfrm>
          </p:grpSpPr>
          <p:sp>
            <p:nvSpPr>
              <p:cNvPr id="465" name="Rounded Rectangle 464"/>
              <p:cNvSpPr/>
              <p:nvPr/>
            </p:nvSpPr>
            <p:spPr>
              <a:xfrm>
                <a:off x="1947925" y="2143105"/>
                <a:ext cx="238126" cy="23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Rounded Rectangle 465"/>
              <p:cNvSpPr/>
              <p:nvPr/>
            </p:nvSpPr>
            <p:spPr>
              <a:xfrm>
                <a:off x="2339433" y="2149291"/>
                <a:ext cx="238126" cy="23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Rounded Rectangle 466"/>
              <p:cNvSpPr/>
              <p:nvPr/>
            </p:nvSpPr>
            <p:spPr>
              <a:xfrm rot="16200000">
                <a:off x="1608219" y="1868497"/>
                <a:ext cx="238126" cy="23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Rounded Rectangle 467"/>
              <p:cNvSpPr/>
              <p:nvPr/>
            </p:nvSpPr>
            <p:spPr>
              <a:xfrm rot="10800000">
                <a:off x="2339433" y="1594878"/>
                <a:ext cx="238126" cy="23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Rounded Rectangle 468"/>
              <p:cNvSpPr/>
              <p:nvPr/>
            </p:nvSpPr>
            <p:spPr>
              <a:xfrm rot="10800000">
                <a:off x="1934626" y="1594878"/>
                <a:ext cx="238126" cy="23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Rectangle 469"/>
              <p:cNvSpPr/>
              <p:nvPr/>
            </p:nvSpPr>
            <p:spPr>
              <a:xfrm>
                <a:off x="1772697" y="1763536"/>
                <a:ext cx="941832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TextBox 470"/>
              <p:cNvSpPr txBox="1"/>
              <p:nvPr/>
            </p:nvSpPr>
            <p:spPr>
              <a:xfrm>
                <a:off x="1938813" y="1876720"/>
                <a:ext cx="609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TABLE</a:t>
                </a:r>
              </a:p>
              <a:p>
                <a:pPr algn="ctr"/>
                <a:r>
                  <a:rPr lang="en-US" sz="700" dirty="0">
                    <a:latin typeface="Arial Narrow" pitchFamily="34" charset="0"/>
                  </a:rPr>
                  <a:t>60 x 30</a:t>
                </a:r>
                <a:endParaRPr lang="en-US" sz="800" dirty="0">
                  <a:latin typeface="Arial Narrow" pitchFamily="34" charset="0"/>
                </a:endParaRPr>
              </a:p>
            </p:txBody>
          </p:sp>
          <p:sp>
            <p:nvSpPr>
              <p:cNvPr id="477" name="TextBox 476"/>
              <p:cNvSpPr txBox="1"/>
              <p:nvPr/>
            </p:nvSpPr>
            <p:spPr>
              <a:xfrm>
                <a:off x="1825089" y="2213581"/>
                <a:ext cx="4572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78" name="TextBox 477"/>
              <p:cNvSpPr txBox="1"/>
              <p:nvPr/>
            </p:nvSpPr>
            <p:spPr>
              <a:xfrm>
                <a:off x="2229896" y="2213581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79" name="TextBox 478"/>
              <p:cNvSpPr txBox="1"/>
              <p:nvPr/>
            </p:nvSpPr>
            <p:spPr>
              <a:xfrm rot="16200000">
                <a:off x="1472680" y="1895948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80" name="TextBox 479"/>
              <p:cNvSpPr txBox="1"/>
              <p:nvPr/>
            </p:nvSpPr>
            <p:spPr>
              <a:xfrm rot="10800000">
                <a:off x="2229896" y="1572124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81" name="TextBox 480"/>
              <p:cNvSpPr txBox="1"/>
              <p:nvPr/>
            </p:nvSpPr>
            <p:spPr>
              <a:xfrm rot="10800000">
                <a:off x="1825089" y="1572124"/>
                <a:ext cx="45720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5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3008708" y="1389340"/>
              <a:ext cx="459584" cy="469146"/>
              <a:chOff x="2945836" y="1666064"/>
              <a:chExt cx="459584" cy="469146"/>
            </a:xfrm>
          </p:grpSpPr>
          <p:sp>
            <p:nvSpPr>
              <p:cNvPr id="382" name="TextBox 381"/>
              <p:cNvSpPr txBox="1"/>
              <p:nvPr/>
            </p:nvSpPr>
            <p:spPr>
              <a:xfrm>
                <a:off x="2948220" y="1692248"/>
                <a:ext cx="457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DESK</a:t>
                </a:r>
              </a:p>
            </p:txBody>
          </p:sp>
          <p:sp>
            <p:nvSpPr>
              <p:cNvPr id="389" name="Rounded Rectangle 388"/>
              <p:cNvSpPr/>
              <p:nvPr/>
            </p:nvSpPr>
            <p:spPr>
              <a:xfrm>
                <a:off x="3055377" y="1885154"/>
                <a:ext cx="238126" cy="23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2993940" y="1666064"/>
                <a:ext cx="365760" cy="28346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TextBox 385"/>
              <p:cNvSpPr txBox="1"/>
              <p:nvPr/>
            </p:nvSpPr>
            <p:spPr>
              <a:xfrm>
                <a:off x="2948220" y="1689879"/>
                <a:ext cx="457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DESK</a:t>
                </a:r>
              </a:p>
            </p:txBody>
          </p:sp>
          <p:sp>
            <p:nvSpPr>
              <p:cNvPr id="495" name="TextBox 494"/>
              <p:cNvSpPr txBox="1"/>
              <p:nvPr/>
            </p:nvSpPr>
            <p:spPr>
              <a:xfrm>
                <a:off x="2945836" y="1935155"/>
                <a:ext cx="4572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809587" y="2860358"/>
              <a:ext cx="998184" cy="371609"/>
              <a:chOff x="170558" y="3447125"/>
              <a:chExt cx="998184" cy="371609"/>
            </a:xfrm>
          </p:grpSpPr>
          <p:sp>
            <p:nvSpPr>
              <p:cNvPr id="506" name="Rectangle 505"/>
              <p:cNvSpPr/>
              <p:nvPr/>
            </p:nvSpPr>
            <p:spPr>
              <a:xfrm>
                <a:off x="321495" y="3447125"/>
                <a:ext cx="755897" cy="36576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07" name="Straight Connector 506"/>
              <p:cNvCxnSpPr/>
              <p:nvPr/>
            </p:nvCxnSpPr>
            <p:spPr>
              <a:xfrm flipV="1">
                <a:off x="1077392" y="3449191"/>
                <a:ext cx="0" cy="365760"/>
              </a:xfrm>
              <a:prstGeom prst="line">
                <a:avLst/>
              </a:prstGeom>
              <a:solidFill>
                <a:srgbClr val="CFCFC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sp>
            <p:nvSpPr>
              <p:cNvPr id="504" name="TextBox 503"/>
              <p:cNvSpPr txBox="1"/>
              <p:nvPr/>
            </p:nvSpPr>
            <p:spPr>
              <a:xfrm>
                <a:off x="271575" y="3487697"/>
                <a:ext cx="838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  LAB TABLE</a:t>
                </a:r>
              </a:p>
            </p:txBody>
          </p:sp>
          <p:sp>
            <p:nvSpPr>
              <p:cNvPr id="505" name="TextBox 504"/>
              <p:cNvSpPr txBox="1"/>
              <p:nvPr/>
            </p:nvSpPr>
            <p:spPr>
              <a:xfrm>
                <a:off x="170558" y="3618679"/>
                <a:ext cx="99818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  24 x 48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741942" y="3695067"/>
              <a:ext cx="1133475" cy="371609"/>
              <a:chOff x="741942" y="3695067"/>
              <a:chExt cx="1133475" cy="371609"/>
            </a:xfrm>
          </p:grpSpPr>
          <p:sp>
            <p:nvSpPr>
              <p:cNvPr id="512" name="Rectangle 511"/>
              <p:cNvSpPr/>
              <p:nvPr/>
            </p:nvSpPr>
            <p:spPr>
              <a:xfrm>
                <a:off x="741942" y="3695067"/>
                <a:ext cx="1133475" cy="36576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0" name="TextBox 509"/>
              <p:cNvSpPr txBox="1"/>
              <p:nvPr/>
            </p:nvSpPr>
            <p:spPr>
              <a:xfrm>
                <a:off x="881671" y="3735639"/>
                <a:ext cx="838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LAB TABLE</a:t>
                </a:r>
              </a:p>
            </p:txBody>
          </p:sp>
          <p:sp>
            <p:nvSpPr>
              <p:cNvPr id="511" name="TextBox 510"/>
              <p:cNvSpPr txBox="1"/>
              <p:nvPr/>
            </p:nvSpPr>
            <p:spPr>
              <a:xfrm>
                <a:off x="820086" y="3866621"/>
                <a:ext cx="99818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24 x 72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809587" y="3275064"/>
              <a:ext cx="998184" cy="376907"/>
              <a:chOff x="1563057" y="3447125"/>
              <a:chExt cx="998184" cy="376907"/>
            </a:xfrm>
          </p:grpSpPr>
          <p:sp>
            <p:nvSpPr>
              <p:cNvPr id="519" name="Rectangle 518"/>
              <p:cNvSpPr/>
              <p:nvPr/>
            </p:nvSpPr>
            <p:spPr>
              <a:xfrm>
                <a:off x="1597755" y="3447125"/>
                <a:ext cx="944686" cy="36576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7" name="TextBox 516"/>
              <p:cNvSpPr txBox="1"/>
              <p:nvPr/>
            </p:nvSpPr>
            <p:spPr>
              <a:xfrm>
                <a:off x="1661251" y="3487697"/>
                <a:ext cx="838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LAB TABLE</a:t>
                </a:r>
              </a:p>
            </p:txBody>
          </p:sp>
          <p:sp>
            <p:nvSpPr>
              <p:cNvPr id="518" name="TextBox 517"/>
              <p:cNvSpPr txBox="1"/>
              <p:nvPr/>
            </p:nvSpPr>
            <p:spPr>
              <a:xfrm>
                <a:off x="1563057" y="3623977"/>
                <a:ext cx="99818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24 x 60</a:t>
                </a: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3009900" y="1950963"/>
              <a:ext cx="457200" cy="250056"/>
              <a:chOff x="4468030" y="2232190"/>
              <a:chExt cx="457200" cy="250056"/>
            </a:xfrm>
          </p:grpSpPr>
          <p:sp>
            <p:nvSpPr>
              <p:cNvPr id="499" name="Rounded Rectangle 498"/>
              <p:cNvSpPr/>
              <p:nvPr/>
            </p:nvSpPr>
            <p:spPr>
              <a:xfrm>
                <a:off x="4577571" y="2232190"/>
                <a:ext cx="238126" cy="23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2" name="TextBox 521"/>
              <p:cNvSpPr txBox="1"/>
              <p:nvPr/>
            </p:nvSpPr>
            <p:spPr>
              <a:xfrm>
                <a:off x="4468030" y="2282191"/>
                <a:ext cx="4572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267897" y="3080962"/>
              <a:ext cx="1000842" cy="985714"/>
              <a:chOff x="207324" y="3956840"/>
              <a:chExt cx="1000842" cy="985714"/>
            </a:xfrm>
          </p:grpSpPr>
          <p:sp>
            <p:nvSpPr>
              <p:cNvPr id="523" name="Octagon 522"/>
              <p:cNvSpPr/>
              <p:nvPr/>
            </p:nvSpPr>
            <p:spPr>
              <a:xfrm>
                <a:off x="219209" y="3956840"/>
                <a:ext cx="985714" cy="985714"/>
              </a:xfrm>
              <a:prstGeom prst="octagon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4" name="Rectangle 523"/>
              <p:cNvSpPr/>
              <p:nvPr/>
            </p:nvSpPr>
            <p:spPr>
              <a:xfrm>
                <a:off x="594456" y="4325135"/>
                <a:ext cx="233239" cy="233239"/>
              </a:xfrm>
              <a:prstGeom prst="rect">
                <a:avLst/>
              </a:prstGeom>
              <a:solidFill>
                <a:schemeClr val="bg2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7" name="TextBox 526"/>
              <p:cNvSpPr txBox="1"/>
              <p:nvPr/>
            </p:nvSpPr>
            <p:spPr>
              <a:xfrm>
                <a:off x="207324" y="4141753"/>
                <a:ext cx="1000842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sz="800" dirty="0">
                    <a:latin typeface="Arial Narrow" pitchFamily="34" charset="0"/>
                  </a:rPr>
                  <a:t>LAB STATION WITH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US" sz="800" dirty="0">
                    <a:latin typeface="Arial Narrow" pitchFamily="34" charset="0"/>
                  </a:rPr>
                  <a:t>SINK</a:t>
                </a:r>
              </a:p>
              <a:p>
                <a:pPr algn="ctr">
                  <a:lnSpc>
                    <a:spcPct val="130000"/>
                  </a:lnSpc>
                </a:pPr>
                <a:endParaRPr lang="en-US" sz="800" dirty="0">
                  <a:latin typeface="Arial Narrow" pitchFamily="34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en-US" sz="700" dirty="0">
                    <a:latin typeface="Arial Narrow" pitchFamily="34" charset="0"/>
                  </a:rPr>
                  <a:t>62 X 62</a:t>
                </a:r>
              </a:p>
            </p:txBody>
          </p:sp>
        </p:grpSp>
        <p:grpSp>
          <p:nvGrpSpPr>
            <p:cNvPr id="617" name="Group 616"/>
            <p:cNvGrpSpPr/>
            <p:nvPr/>
          </p:nvGrpSpPr>
          <p:grpSpPr>
            <a:xfrm>
              <a:off x="404711" y="2895169"/>
              <a:ext cx="457200" cy="240066"/>
              <a:chOff x="220872" y="2923743"/>
              <a:chExt cx="457200" cy="240066"/>
            </a:xfrm>
          </p:grpSpPr>
          <p:sp>
            <p:nvSpPr>
              <p:cNvPr id="614" name="Oval 613"/>
              <p:cNvSpPr/>
              <p:nvPr/>
            </p:nvSpPr>
            <p:spPr>
              <a:xfrm>
                <a:off x="348888" y="2941211"/>
                <a:ext cx="201168" cy="20116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6" name="TextBox 615"/>
              <p:cNvSpPr txBox="1"/>
              <p:nvPr/>
            </p:nvSpPr>
            <p:spPr>
              <a:xfrm>
                <a:off x="220872" y="2923743"/>
                <a:ext cx="457200" cy="240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600" dirty="0">
                    <a:latin typeface="Arial Narrow" pitchFamily="34" charset="0"/>
                  </a:rPr>
                  <a:t>LAB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600" dirty="0">
                    <a:latin typeface="Arial Narrow" pitchFamily="34" charset="0"/>
                  </a:rPr>
                  <a:t>STOOL</a:t>
                </a:r>
              </a:p>
            </p:txBody>
          </p:sp>
        </p:grpSp>
      </p:grpSp>
      <p:grpSp>
        <p:nvGrpSpPr>
          <p:cNvPr id="186" name="Group 185"/>
          <p:cNvGrpSpPr/>
          <p:nvPr/>
        </p:nvGrpSpPr>
        <p:grpSpPr>
          <a:xfrm>
            <a:off x="4299745" y="4572000"/>
            <a:ext cx="945355" cy="945355"/>
            <a:chOff x="4863033" y="152400"/>
            <a:chExt cx="945355" cy="945355"/>
          </a:xfrm>
        </p:grpSpPr>
        <p:sp>
          <p:nvSpPr>
            <p:cNvPr id="187" name="Oval 186"/>
            <p:cNvSpPr>
              <a:spLocks noChangeAspect="1"/>
            </p:cNvSpPr>
            <p:nvPr/>
          </p:nvSpPr>
          <p:spPr>
            <a:xfrm>
              <a:off x="4863033" y="152400"/>
              <a:ext cx="945355" cy="94535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069010" y="40658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 Narrow" pitchFamily="34" charset="0"/>
                </a:rPr>
                <a:t>ROUND TABLE</a:t>
              </a:r>
            </a:p>
            <a:p>
              <a:pPr algn="ctr"/>
              <a:r>
                <a:rPr lang="en-US" sz="700" dirty="0">
                  <a:latin typeface="Arial Narrow" pitchFamily="34" charset="0"/>
                </a:rPr>
                <a:t>60 X 60</a:t>
              </a: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5682940" y="4715018"/>
            <a:ext cx="749808" cy="749808"/>
            <a:chOff x="5943600" y="216094"/>
            <a:chExt cx="749808" cy="749808"/>
          </a:xfrm>
        </p:grpSpPr>
        <p:sp>
          <p:nvSpPr>
            <p:cNvPr id="190" name="Oval 189"/>
            <p:cNvSpPr>
              <a:spLocks noChangeAspect="1"/>
            </p:cNvSpPr>
            <p:nvPr/>
          </p:nvSpPr>
          <p:spPr>
            <a:xfrm>
              <a:off x="5943600" y="216094"/>
              <a:ext cx="749808" cy="74980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051804" y="36016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 Narrow" pitchFamily="34" charset="0"/>
                </a:rPr>
                <a:t>ROUND TABLE</a:t>
              </a:r>
            </a:p>
            <a:p>
              <a:pPr algn="ctr"/>
              <a:r>
                <a:rPr lang="en-US" sz="700" dirty="0">
                  <a:latin typeface="Arial Narrow" pitchFamily="34" charset="0"/>
                </a:rPr>
                <a:t>48 X 48</a:t>
              </a:r>
            </a:p>
          </p:txBody>
        </p:sp>
      </p:grpSp>
      <p:sp>
        <p:nvSpPr>
          <p:cNvPr id="342" name="TextBox 341"/>
          <p:cNvSpPr txBox="1"/>
          <p:nvPr/>
        </p:nvSpPr>
        <p:spPr>
          <a:xfrm>
            <a:off x="4038488" y="3439232"/>
            <a:ext cx="265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Class furniture for multiple levels</a:t>
            </a:r>
          </a:p>
        </p:txBody>
      </p:sp>
      <p:grpSp>
        <p:nvGrpSpPr>
          <p:cNvPr id="343" name="Group 342"/>
          <p:cNvGrpSpPr/>
          <p:nvPr/>
        </p:nvGrpSpPr>
        <p:grpSpPr>
          <a:xfrm>
            <a:off x="3958579" y="7082576"/>
            <a:ext cx="2834779" cy="215444"/>
            <a:chOff x="1313114" y="1879595"/>
            <a:chExt cx="3022107" cy="215444"/>
          </a:xfrm>
        </p:grpSpPr>
        <p:sp>
          <p:nvSpPr>
            <p:cNvPr id="344" name="Rectangle 343"/>
            <p:cNvSpPr/>
            <p:nvPr/>
          </p:nvSpPr>
          <p:spPr>
            <a:xfrm>
              <a:off x="1313114" y="1931783"/>
              <a:ext cx="3022107" cy="12116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1821180" y="1879595"/>
              <a:ext cx="20067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 Narrow" pitchFamily="34" charset="0"/>
                </a:rPr>
                <a:t>WHITE BOARD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80265" y="8234483"/>
            <a:ext cx="259884" cy="1036330"/>
            <a:chOff x="4806970" y="7455016"/>
            <a:chExt cx="259884" cy="1036330"/>
          </a:xfrm>
        </p:grpSpPr>
        <p:cxnSp>
          <p:nvCxnSpPr>
            <p:cNvPr id="355" name="Straight Connector 354"/>
            <p:cNvCxnSpPr/>
            <p:nvPr/>
          </p:nvCxnSpPr>
          <p:spPr>
            <a:xfrm flipH="1" flipV="1">
              <a:off x="4903336" y="7603739"/>
              <a:ext cx="163518" cy="7114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6" name="TextBox 355"/>
            <p:cNvSpPr txBox="1"/>
            <p:nvPr/>
          </p:nvSpPr>
          <p:spPr>
            <a:xfrm rot="4643857">
              <a:off x="4404221" y="7857765"/>
              <a:ext cx="103633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Arial Narrow" pitchFamily="34" charset="0"/>
                </a:rPr>
                <a:t>DOOR</a:t>
              </a:r>
            </a:p>
          </p:txBody>
        </p:sp>
      </p:grpSp>
      <p:grpSp>
        <p:nvGrpSpPr>
          <p:cNvPr id="357" name="Group 356"/>
          <p:cNvGrpSpPr/>
          <p:nvPr/>
        </p:nvGrpSpPr>
        <p:grpSpPr>
          <a:xfrm flipH="1">
            <a:off x="5431168" y="8234483"/>
            <a:ext cx="259884" cy="1036330"/>
            <a:chOff x="4806970" y="7455016"/>
            <a:chExt cx="259884" cy="1036330"/>
          </a:xfrm>
        </p:grpSpPr>
        <p:cxnSp>
          <p:nvCxnSpPr>
            <p:cNvPr id="358" name="Straight Connector 357"/>
            <p:cNvCxnSpPr/>
            <p:nvPr/>
          </p:nvCxnSpPr>
          <p:spPr>
            <a:xfrm flipH="1" flipV="1">
              <a:off x="4903336" y="7603739"/>
              <a:ext cx="163518" cy="7114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TextBox 358"/>
            <p:cNvSpPr txBox="1"/>
            <p:nvPr/>
          </p:nvSpPr>
          <p:spPr>
            <a:xfrm rot="4643857">
              <a:off x="4404221" y="7857765"/>
              <a:ext cx="103633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Arial Narrow" pitchFamily="34" charset="0"/>
                </a:rPr>
                <a:t>DOOR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586355" y="3864730"/>
            <a:ext cx="942978" cy="631070"/>
            <a:chOff x="4727249" y="4863601"/>
            <a:chExt cx="942978" cy="631070"/>
          </a:xfrm>
        </p:grpSpPr>
        <p:sp>
          <p:nvSpPr>
            <p:cNvPr id="536" name="Rounded Rectangle 535"/>
            <p:cNvSpPr/>
            <p:nvPr/>
          </p:nvSpPr>
          <p:spPr>
            <a:xfrm>
              <a:off x="5089484" y="4874145"/>
              <a:ext cx="238126" cy="23774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TextBox 534"/>
            <p:cNvSpPr txBox="1"/>
            <p:nvPr/>
          </p:nvSpPr>
          <p:spPr>
            <a:xfrm>
              <a:off x="4975181" y="4863601"/>
              <a:ext cx="457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CHAIR</a:t>
              </a:r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4727249" y="5019183"/>
              <a:ext cx="942978" cy="475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TextBox 531"/>
            <p:cNvSpPr txBox="1"/>
            <p:nvPr/>
          </p:nvSpPr>
          <p:spPr>
            <a:xfrm>
              <a:off x="4796547" y="5044339"/>
              <a:ext cx="7806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 Narrow" pitchFamily="34" charset="0"/>
                </a:rPr>
                <a:t>TEACHER’S DESK</a:t>
              </a:r>
            </a:p>
          </p:txBody>
        </p:sp>
        <p:sp>
          <p:nvSpPr>
            <p:cNvPr id="533" name="TextBox 532"/>
            <p:cNvSpPr txBox="1"/>
            <p:nvPr/>
          </p:nvSpPr>
          <p:spPr>
            <a:xfrm>
              <a:off x="4975181" y="5265878"/>
              <a:ext cx="457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60 X 30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380488" y="3864730"/>
            <a:ext cx="781007" cy="622611"/>
            <a:chOff x="4333926" y="4131791"/>
            <a:chExt cx="781007" cy="622611"/>
          </a:xfrm>
        </p:grpSpPr>
        <p:sp>
          <p:nvSpPr>
            <p:cNvPr id="540" name="Rounded Rectangle 539"/>
            <p:cNvSpPr/>
            <p:nvPr/>
          </p:nvSpPr>
          <p:spPr>
            <a:xfrm>
              <a:off x="4626863" y="4142335"/>
              <a:ext cx="238126" cy="23774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4359459" y="4280350"/>
              <a:ext cx="755474" cy="4740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TextBox 541"/>
            <p:cNvSpPr txBox="1"/>
            <p:nvPr/>
          </p:nvSpPr>
          <p:spPr>
            <a:xfrm>
              <a:off x="4333926" y="4312529"/>
              <a:ext cx="7806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 Narrow" pitchFamily="34" charset="0"/>
                </a:rPr>
                <a:t>TEACHER’S DESK</a:t>
              </a:r>
            </a:p>
          </p:txBody>
        </p:sp>
        <p:sp>
          <p:nvSpPr>
            <p:cNvPr id="543" name="TextBox 542"/>
            <p:cNvSpPr txBox="1"/>
            <p:nvPr/>
          </p:nvSpPr>
          <p:spPr>
            <a:xfrm>
              <a:off x="4512560" y="4534068"/>
              <a:ext cx="457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48 X 30</a:t>
              </a:r>
            </a:p>
          </p:txBody>
        </p:sp>
        <p:sp>
          <p:nvSpPr>
            <p:cNvPr id="544" name="TextBox 543"/>
            <p:cNvSpPr txBox="1"/>
            <p:nvPr/>
          </p:nvSpPr>
          <p:spPr>
            <a:xfrm>
              <a:off x="4512560" y="4131791"/>
              <a:ext cx="457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CHAIR</a:t>
              </a:r>
            </a:p>
          </p:txBody>
        </p:sp>
      </p:grpSp>
      <p:grpSp>
        <p:nvGrpSpPr>
          <p:cNvPr id="591" name="Group 590"/>
          <p:cNvGrpSpPr/>
          <p:nvPr/>
        </p:nvGrpSpPr>
        <p:grpSpPr>
          <a:xfrm>
            <a:off x="4699447" y="6638423"/>
            <a:ext cx="731520" cy="292388"/>
            <a:chOff x="4292335" y="6422413"/>
            <a:chExt cx="731520" cy="292388"/>
          </a:xfrm>
        </p:grpSpPr>
        <p:sp>
          <p:nvSpPr>
            <p:cNvPr id="558" name="Rectangle 557"/>
            <p:cNvSpPr/>
            <p:nvPr/>
          </p:nvSpPr>
          <p:spPr>
            <a:xfrm>
              <a:off x="4368450" y="6460610"/>
              <a:ext cx="568961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TextBox 556"/>
            <p:cNvSpPr txBox="1"/>
            <p:nvPr/>
          </p:nvSpPr>
          <p:spPr>
            <a:xfrm>
              <a:off x="4433824" y="6514746"/>
              <a:ext cx="457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48 X 15</a:t>
              </a:r>
            </a:p>
          </p:txBody>
        </p:sp>
        <p:sp>
          <p:nvSpPr>
            <p:cNvPr id="556" name="TextBox 555"/>
            <p:cNvSpPr txBox="1"/>
            <p:nvPr/>
          </p:nvSpPr>
          <p:spPr>
            <a:xfrm>
              <a:off x="4292335" y="6422413"/>
              <a:ext cx="73152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Narrow" pitchFamily="34" charset="0"/>
                </a:rPr>
                <a:t>24-TRAY CUBBIES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589151" y="6641812"/>
            <a:ext cx="937386" cy="292388"/>
            <a:chOff x="5187834" y="6761631"/>
            <a:chExt cx="937386" cy="292388"/>
          </a:xfrm>
        </p:grpSpPr>
        <p:sp>
          <p:nvSpPr>
            <p:cNvPr id="553" name="Rectangle 552"/>
            <p:cNvSpPr/>
            <p:nvPr/>
          </p:nvSpPr>
          <p:spPr>
            <a:xfrm>
              <a:off x="5187834" y="6793323"/>
              <a:ext cx="937386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TextBox 558"/>
            <p:cNvSpPr txBox="1"/>
            <p:nvPr/>
          </p:nvSpPr>
          <p:spPr>
            <a:xfrm>
              <a:off x="5437805" y="6853964"/>
              <a:ext cx="457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60 X 15</a:t>
              </a:r>
            </a:p>
          </p:txBody>
        </p:sp>
        <p:sp>
          <p:nvSpPr>
            <p:cNvPr id="560" name="TextBox 559"/>
            <p:cNvSpPr txBox="1"/>
            <p:nvPr/>
          </p:nvSpPr>
          <p:spPr>
            <a:xfrm>
              <a:off x="5221770" y="6761631"/>
              <a:ext cx="87312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Narrow" pitchFamily="34" charset="0"/>
                </a:rPr>
                <a:t>60-TRAY CUBBIES</a:t>
              </a:r>
            </a:p>
          </p:txBody>
        </p:sp>
      </p:grpSp>
      <p:grpSp>
        <p:nvGrpSpPr>
          <p:cNvPr id="593" name="Group 592"/>
          <p:cNvGrpSpPr/>
          <p:nvPr/>
        </p:nvGrpSpPr>
        <p:grpSpPr>
          <a:xfrm>
            <a:off x="4325488" y="7402985"/>
            <a:ext cx="842957" cy="215444"/>
            <a:chOff x="4012597" y="5252080"/>
            <a:chExt cx="842957" cy="215444"/>
          </a:xfrm>
        </p:grpSpPr>
        <p:sp>
          <p:nvSpPr>
            <p:cNvPr id="361" name="Rectangle 360"/>
            <p:cNvSpPr/>
            <p:nvPr/>
          </p:nvSpPr>
          <p:spPr>
            <a:xfrm>
              <a:off x="4056360" y="5302697"/>
              <a:ext cx="755897" cy="12116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TextBox 591"/>
            <p:cNvSpPr txBox="1"/>
            <p:nvPr/>
          </p:nvSpPr>
          <p:spPr>
            <a:xfrm>
              <a:off x="4012597" y="5252080"/>
              <a:ext cx="84295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 Narrow" pitchFamily="34" charset="0"/>
                </a:rPr>
                <a:t>BULLETIN BD</a:t>
              </a:r>
            </a:p>
          </p:txBody>
        </p:sp>
      </p:grpSp>
      <p:grpSp>
        <p:nvGrpSpPr>
          <p:cNvPr id="595" name="Group 594"/>
          <p:cNvGrpSpPr/>
          <p:nvPr/>
        </p:nvGrpSpPr>
        <p:grpSpPr>
          <a:xfrm>
            <a:off x="5305015" y="7404556"/>
            <a:ext cx="1036330" cy="215444"/>
            <a:chOff x="5190663" y="5784036"/>
            <a:chExt cx="1036330" cy="215444"/>
          </a:xfrm>
        </p:grpSpPr>
        <p:sp>
          <p:nvSpPr>
            <p:cNvPr id="353" name="Rectangle 352"/>
            <p:cNvSpPr/>
            <p:nvPr/>
          </p:nvSpPr>
          <p:spPr>
            <a:xfrm>
              <a:off x="5249364" y="5839103"/>
              <a:ext cx="929299" cy="12116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50"/>
            </a:p>
          </p:txBody>
        </p:sp>
        <p:sp>
          <p:nvSpPr>
            <p:cNvPr id="594" name="TextBox 593"/>
            <p:cNvSpPr txBox="1"/>
            <p:nvPr/>
          </p:nvSpPr>
          <p:spPr>
            <a:xfrm>
              <a:off x="5190663" y="5784036"/>
              <a:ext cx="10363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 Narrow" pitchFamily="34" charset="0"/>
                </a:rPr>
                <a:t>WINDOWS</a:t>
              </a:r>
            </a:p>
          </p:txBody>
        </p:sp>
      </p:grpSp>
      <p:sp>
        <p:nvSpPr>
          <p:cNvPr id="596" name="TextBox 595"/>
          <p:cNvSpPr txBox="1"/>
          <p:nvPr/>
        </p:nvSpPr>
        <p:spPr>
          <a:xfrm>
            <a:off x="6170008" y="7998023"/>
            <a:ext cx="29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00" name="TextBox 599"/>
          <p:cNvSpPr txBox="1"/>
          <p:nvPr/>
        </p:nvSpPr>
        <p:spPr>
          <a:xfrm>
            <a:off x="5799317" y="7751070"/>
            <a:ext cx="1036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 Narrow" pitchFamily="34" charset="0"/>
              </a:rPr>
              <a:t>ELECTRICAL OUTLET</a:t>
            </a:r>
          </a:p>
        </p:txBody>
      </p:sp>
      <p:grpSp>
        <p:nvGrpSpPr>
          <p:cNvPr id="604" name="Group 603"/>
          <p:cNvGrpSpPr/>
          <p:nvPr/>
        </p:nvGrpSpPr>
        <p:grpSpPr>
          <a:xfrm>
            <a:off x="4208474" y="7880740"/>
            <a:ext cx="468018" cy="215444"/>
            <a:chOff x="5896984" y="6839082"/>
            <a:chExt cx="468018" cy="215444"/>
          </a:xfrm>
        </p:grpSpPr>
        <p:sp>
          <p:nvSpPr>
            <p:cNvPr id="601" name="Oval 600"/>
            <p:cNvSpPr/>
            <p:nvPr/>
          </p:nvSpPr>
          <p:spPr>
            <a:xfrm>
              <a:off x="6030624" y="6839082"/>
              <a:ext cx="201168" cy="20116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TextBox 602"/>
            <p:cNvSpPr txBox="1"/>
            <p:nvPr/>
          </p:nvSpPr>
          <p:spPr>
            <a:xfrm>
              <a:off x="5896984" y="6839082"/>
              <a:ext cx="4680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latin typeface="Arial Narrow" pitchFamily="34" charset="0"/>
                </a:rPr>
                <a:t>TRASH</a:t>
              </a:r>
            </a:p>
          </p:txBody>
        </p:sp>
      </p:grpSp>
      <p:sp>
        <p:nvSpPr>
          <p:cNvPr id="605" name="TextBox 604"/>
          <p:cNvSpPr txBox="1"/>
          <p:nvPr/>
        </p:nvSpPr>
        <p:spPr>
          <a:xfrm>
            <a:off x="5306880" y="8037795"/>
            <a:ext cx="3505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PS</a:t>
            </a:r>
          </a:p>
        </p:txBody>
      </p:sp>
      <p:sp>
        <p:nvSpPr>
          <p:cNvPr id="606" name="TextBox 605"/>
          <p:cNvSpPr txBox="1"/>
          <p:nvPr/>
        </p:nvSpPr>
        <p:spPr>
          <a:xfrm>
            <a:off x="4963998" y="7751070"/>
            <a:ext cx="1036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 Narrow" pitchFamily="34" charset="0"/>
              </a:rPr>
              <a:t>PENCIL </a:t>
            </a:r>
          </a:p>
          <a:p>
            <a:pPr algn="ctr"/>
            <a:r>
              <a:rPr lang="en-US" sz="800" dirty="0">
                <a:latin typeface="Arial Narrow" pitchFamily="34" charset="0"/>
              </a:rPr>
              <a:t>SHARPENER</a:t>
            </a:r>
          </a:p>
        </p:txBody>
      </p:sp>
      <p:grpSp>
        <p:nvGrpSpPr>
          <p:cNvPr id="643" name="Group 642"/>
          <p:cNvGrpSpPr/>
          <p:nvPr/>
        </p:nvGrpSpPr>
        <p:grpSpPr>
          <a:xfrm>
            <a:off x="3989546" y="6172450"/>
            <a:ext cx="663272" cy="300580"/>
            <a:chOff x="3989658" y="3852192"/>
            <a:chExt cx="663272" cy="300580"/>
          </a:xfrm>
        </p:grpSpPr>
        <p:sp>
          <p:nvSpPr>
            <p:cNvPr id="563" name="Rectangle 562"/>
            <p:cNvSpPr/>
            <p:nvPr/>
          </p:nvSpPr>
          <p:spPr>
            <a:xfrm>
              <a:off x="4066675" y="3871633"/>
              <a:ext cx="511258" cy="2432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TextBox 622"/>
            <p:cNvSpPr txBox="1"/>
            <p:nvPr/>
          </p:nvSpPr>
          <p:spPr>
            <a:xfrm>
              <a:off x="3989658" y="3852192"/>
              <a:ext cx="66327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BOOKCASE</a:t>
              </a:r>
            </a:p>
          </p:txBody>
        </p:sp>
        <p:sp>
          <p:nvSpPr>
            <p:cNvPr id="624" name="TextBox 623"/>
            <p:cNvSpPr txBox="1"/>
            <p:nvPr/>
          </p:nvSpPr>
          <p:spPr>
            <a:xfrm>
              <a:off x="4079442" y="3952717"/>
              <a:ext cx="45993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32 x 14</a:t>
              </a:r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5783524" y="5766301"/>
            <a:ext cx="548640" cy="312265"/>
            <a:chOff x="5549501" y="3385023"/>
            <a:chExt cx="548640" cy="312265"/>
          </a:xfrm>
        </p:grpSpPr>
        <p:sp>
          <p:nvSpPr>
            <p:cNvPr id="334" name="Rectangle 333"/>
            <p:cNvSpPr/>
            <p:nvPr/>
          </p:nvSpPr>
          <p:spPr>
            <a:xfrm>
              <a:off x="5635208" y="3392564"/>
              <a:ext cx="377758" cy="2834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TextBox 624"/>
            <p:cNvSpPr txBox="1"/>
            <p:nvPr/>
          </p:nvSpPr>
          <p:spPr>
            <a:xfrm>
              <a:off x="5549501" y="3385023"/>
              <a:ext cx="5486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AV CART</a:t>
              </a:r>
            </a:p>
          </p:txBody>
        </p:sp>
        <p:sp>
          <p:nvSpPr>
            <p:cNvPr id="626" name="TextBox 625"/>
            <p:cNvSpPr txBox="1"/>
            <p:nvPr/>
          </p:nvSpPr>
          <p:spPr>
            <a:xfrm>
              <a:off x="5593323" y="3497233"/>
              <a:ext cx="45993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24 X 18</a:t>
              </a:r>
            </a:p>
          </p:txBody>
        </p:sp>
      </p:grpSp>
      <p:grpSp>
        <p:nvGrpSpPr>
          <p:cNvPr id="637" name="Group 636"/>
          <p:cNvGrpSpPr/>
          <p:nvPr/>
        </p:nvGrpSpPr>
        <p:grpSpPr>
          <a:xfrm>
            <a:off x="5692084" y="6187860"/>
            <a:ext cx="731520" cy="365340"/>
            <a:chOff x="5485280" y="3482336"/>
            <a:chExt cx="731520" cy="365340"/>
          </a:xfrm>
        </p:grpSpPr>
        <p:sp>
          <p:nvSpPr>
            <p:cNvPr id="628" name="Rectangle 627"/>
            <p:cNvSpPr/>
            <p:nvPr/>
          </p:nvSpPr>
          <p:spPr>
            <a:xfrm>
              <a:off x="5563180" y="3482336"/>
              <a:ext cx="567559" cy="3653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TextBox 628"/>
            <p:cNvSpPr txBox="1"/>
            <p:nvPr/>
          </p:nvSpPr>
          <p:spPr>
            <a:xfrm>
              <a:off x="5624227" y="3645832"/>
              <a:ext cx="45993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36 x 24</a:t>
              </a:r>
            </a:p>
          </p:txBody>
        </p:sp>
        <p:sp>
          <p:nvSpPr>
            <p:cNvPr id="630" name="TextBox 629"/>
            <p:cNvSpPr txBox="1"/>
            <p:nvPr/>
          </p:nvSpPr>
          <p:spPr>
            <a:xfrm>
              <a:off x="5485280" y="3526790"/>
              <a:ext cx="731520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LAPTOP CART</a:t>
              </a:r>
            </a:p>
          </p:txBody>
        </p:sp>
      </p:grpSp>
      <p:grpSp>
        <p:nvGrpSpPr>
          <p:cNvPr id="640" name="Group 639"/>
          <p:cNvGrpSpPr/>
          <p:nvPr/>
        </p:nvGrpSpPr>
        <p:grpSpPr>
          <a:xfrm>
            <a:off x="4043926" y="5744671"/>
            <a:ext cx="554513" cy="337047"/>
            <a:chOff x="4047905" y="3401412"/>
            <a:chExt cx="554513" cy="337047"/>
          </a:xfrm>
        </p:grpSpPr>
        <p:sp>
          <p:nvSpPr>
            <p:cNvPr id="577" name="Rectangle 576"/>
            <p:cNvSpPr/>
            <p:nvPr/>
          </p:nvSpPr>
          <p:spPr>
            <a:xfrm>
              <a:off x="4047905" y="3430422"/>
              <a:ext cx="554045" cy="2607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TextBox 630"/>
            <p:cNvSpPr txBox="1"/>
            <p:nvPr/>
          </p:nvSpPr>
          <p:spPr>
            <a:xfrm>
              <a:off x="4053778" y="3401412"/>
              <a:ext cx="548640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600" dirty="0">
                  <a:latin typeface="Arial Narrow" pitchFamily="34" charset="0"/>
                </a:rPr>
                <a:t>STORAGE  CABINET</a:t>
              </a:r>
            </a:p>
          </p:txBody>
        </p:sp>
        <p:sp>
          <p:nvSpPr>
            <p:cNvPr id="632" name="TextBox 631"/>
            <p:cNvSpPr txBox="1"/>
            <p:nvPr/>
          </p:nvSpPr>
          <p:spPr>
            <a:xfrm>
              <a:off x="4090181" y="3538404"/>
              <a:ext cx="45993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36 X 18</a:t>
              </a:r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4790887" y="5766301"/>
            <a:ext cx="548640" cy="329699"/>
            <a:chOff x="4799176" y="3423619"/>
            <a:chExt cx="548640" cy="329699"/>
          </a:xfrm>
        </p:grpSpPr>
        <p:sp>
          <p:nvSpPr>
            <p:cNvPr id="588" name="Rectangle 587"/>
            <p:cNvSpPr/>
            <p:nvPr/>
          </p:nvSpPr>
          <p:spPr>
            <a:xfrm>
              <a:off x="4875324" y="3431119"/>
              <a:ext cx="393172" cy="2852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TextBox 634"/>
            <p:cNvSpPr txBox="1"/>
            <p:nvPr/>
          </p:nvSpPr>
          <p:spPr>
            <a:xfrm>
              <a:off x="4799176" y="3423619"/>
              <a:ext cx="548640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600" dirty="0">
                  <a:latin typeface="Arial Narrow" pitchFamily="34" charset="0"/>
                </a:rPr>
                <a:t>LEGAL FILE CABINET</a:t>
              </a:r>
            </a:p>
          </p:txBody>
        </p:sp>
        <p:sp>
          <p:nvSpPr>
            <p:cNvPr id="636" name="TextBox 635"/>
            <p:cNvSpPr txBox="1"/>
            <p:nvPr/>
          </p:nvSpPr>
          <p:spPr>
            <a:xfrm>
              <a:off x="4833221" y="3553263"/>
              <a:ext cx="45993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18 x 26</a:t>
              </a:r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4076983" y="6634007"/>
            <a:ext cx="488398" cy="282717"/>
            <a:chOff x="4036279" y="3902427"/>
            <a:chExt cx="488398" cy="282717"/>
          </a:xfrm>
        </p:grpSpPr>
        <p:sp>
          <p:nvSpPr>
            <p:cNvPr id="619" name="Rectangle 618"/>
            <p:cNvSpPr/>
            <p:nvPr/>
          </p:nvSpPr>
          <p:spPr>
            <a:xfrm rot="5400000">
              <a:off x="4179857" y="3875362"/>
              <a:ext cx="186965" cy="3318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TextBox 620"/>
            <p:cNvSpPr txBox="1"/>
            <p:nvPr/>
          </p:nvSpPr>
          <p:spPr>
            <a:xfrm>
              <a:off x="4036279" y="3985089"/>
              <a:ext cx="45993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latin typeface="Arial Narrow" pitchFamily="34" charset="0"/>
                </a:rPr>
                <a:t>20 x 12</a:t>
              </a:r>
            </a:p>
          </p:txBody>
        </p:sp>
        <p:sp>
          <p:nvSpPr>
            <p:cNvPr id="638" name="TextBox 637"/>
            <p:cNvSpPr txBox="1"/>
            <p:nvPr/>
          </p:nvSpPr>
          <p:spPr>
            <a:xfrm>
              <a:off x="4036279" y="3902427"/>
              <a:ext cx="48839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latin typeface="Arial Narrow" pitchFamily="34" charset="0"/>
                </a:rPr>
                <a:t>MUSIC ST </a:t>
              </a:r>
            </a:p>
          </p:txBody>
        </p:sp>
      </p:grpSp>
      <p:grpSp>
        <p:nvGrpSpPr>
          <p:cNvPr id="645" name="Group 644"/>
          <p:cNvGrpSpPr/>
          <p:nvPr/>
        </p:nvGrpSpPr>
        <p:grpSpPr>
          <a:xfrm>
            <a:off x="4772562" y="6155454"/>
            <a:ext cx="585290" cy="329699"/>
            <a:chOff x="4806842" y="3817541"/>
            <a:chExt cx="585290" cy="329699"/>
          </a:xfrm>
        </p:grpSpPr>
        <p:grpSp>
          <p:nvGrpSpPr>
            <p:cNvPr id="644" name="Group 643"/>
            <p:cNvGrpSpPr/>
            <p:nvPr/>
          </p:nvGrpSpPr>
          <p:grpSpPr>
            <a:xfrm>
              <a:off x="4861700" y="3852736"/>
              <a:ext cx="459939" cy="294504"/>
              <a:chOff x="4861700" y="3852736"/>
              <a:chExt cx="459939" cy="294504"/>
            </a:xfrm>
          </p:grpSpPr>
          <p:sp>
            <p:nvSpPr>
              <p:cNvPr id="584" name="Rectangle 583"/>
              <p:cNvSpPr/>
              <p:nvPr/>
            </p:nvSpPr>
            <p:spPr>
              <a:xfrm>
                <a:off x="4904972" y="3852736"/>
                <a:ext cx="393172" cy="23509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4" name="TextBox 633"/>
              <p:cNvSpPr txBox="1"/>
              <p:nvPr/>
            </p:nvSpPr>
            <p:spPr>
              <a:xfrm>
                <a:off x="4861700" y="3947185"/>
                <a:ext cx="459939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15 x 26</a:t>
                </a:r>
              </a:p>
            </p:txBody>
          </p:sp>
        </p:grpSp>
        <p:sp>
          <p:nvSpPr>
            <p:cNvPr id="633" name="TextBox 632"/>
            <p:cNvSpPr txBox="1"/>
            <p:nvPr/>
          </p:nvSpPr>
          <p:spPr>
            <a:xfrm>
              <a:off x="4806842" y="3817541"/>
              <a:ext cx="585290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600" dirty="0">
                  <a:latin typeface="Arial Narrow" pitchFamily="34" charset="0"/>
                </a:rPr>
                <a:t>LETTER FILE CABINET</a:t>
              </a:r>
            </a:p>
          </p:txBody>
        </p:sp>
      </p:grpSp>
      <p:sp>
        <p:nvSpPr>
          <p:cNvPr id="243" name="TextBox 242">
            <a:extLst>
              <a:ext uri="{FF2B5EF4-FFF2-40B4-BE49-F238E27FC236}">
                <a16:creationId xmlns:a16="http://schemas.microsoft.com/office/drawing/2014/main" id="{435F2ACA-849B-4857-85F6-D767741CAF6B}"/>
              </a:ext>
            </a:extLst>
          </p:cNvPr>
          <p:cNvSpPr txBox="1"/>
          <p:nvPr/>
        </p:nvSpPr>
        <p:spPr>
          <a:xfrm>
            <a:off x="88232" y="492312"/>
            <a:ext cx="6673046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 algn="just">
              <a:lnSpc>
                <a:spcPct val="110000"/>
              </a:lnSpc>
              <a:spcAft>
                <a:spcPts val="600"/>
              </a:spcAft>
              <a:tabLst>
                <a:tab pos="228600" algn="l"/>
                <a:tab pos="625475" algn="l"/>
              </a:tabLs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Step 2.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Now put in windows, doors, electrical outlets, and any stationary items (e.g., built-in bookcases, mounted pencil sharpener, etc.); including class computer desks.  (To copy an item, click the item, control-C, go back to floor grid, control-V; to duplicate to make more, control-D.)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2CBB54C1-BE64-47AF-957A-1CCC345996EB}"/>
              </a:ext>
            </a:extLst>
          </p:cNvPr>
          <p:cNvSpPr txBox="1"/>
          <p:nvPr/>
        </p:nvSpPr>
        <p:spPr>
          <a:xfrm>
            <a:off x="3936067" y="1265317"/>
            <a:ext cx="2651761" cy="205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lnSpc>
                <a:spcPct val="110000"/>
              </a:lnSpc>
              <a:spcAft>
                <a:spcPts val="600"/>
              </a:spcAft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Step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which size furniture approximates your own and identify the furniture pieces you will use.  Copy one of each of those pieces onto the grid.</a:t>
            </a:r>
          </a:p>
          <a:p>
            <a:pPr marL="177800" indent="-177800" algn="just">
              <a:lnSpc>
                <a:spcPct val="110000"/>
              </a:lnSpc>
              <a:spcAft>
                <a:spcPts val="600"/>
              </a:spcAft>
              <a:tabLst>
                <a:tab pos="177800" algn="l"/>
                <a:tab pos="520700" algn="l"/>
              </a:tabLs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Step 4.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Duplicate each piece as many times as needed.  Drag the pieces into arrangement.</a:t>
            </a:r>
          </a:p>
          <a:p>
            <a:pPr marL="177800" indent="-177800" algn="just">
              <a:lnSpc>
                <a:spcPct val="110000"/>
              </a:lnSpc>
              <a:spcAft>
                <a:spcPts val="600"/>
              </a:spcAft>
              <a:tabLst>
                <a:tab pos="177800" algn="l"/>
                <a:tab pos="520700" algn="l"/>
              </a:tabLs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Step 5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Analyze the arrangement.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F3665D2-8A77-4180-AFB5-B302CC376AC4}"/>
              </a:ext>
            </a:extLst>
          </p:cNvPr>
          <p:cNvGrpSpPr/>
          <p:nvPr/>
        </p:nvGrpSpPr>
        <p:grpSpPr>
          <a:xfrm>
            <a:off x="200673" y="1359408"/>
            <a:ext cx="3474720" cy="2526792"/>
            <a:chOff x="200673" y="1359408"/>
            <a:chExt cx="3474720" cy="2526792"/>
          </a:xfrm>
        </p:grpSpPr>
        <p:sp>
          <p:nvSpPr>
            <p:cNvPr id="328" name="TextBox 327"/>
            <p:cNvSpPr txBox="1"/>
            <p:nvPr/>
          </p:nvSpPr>
          <p:spPr>
            <a:xfrm>
              <a:off x="200673" y="1359408"/>
              <a:ext cx="34747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u="sng" dirty="0"/>
                <a:t>Class furniture sized for K–lower elementary</a:t>
              </a:r>
            </a:p>
          </p:txBody>
        </p:sp>
        <p:grpSp>
          <p:nvGrpSpPr>
            <p:cNvPr id="196" name="Group 195"/>
            <p:cNvGrpSpPr/>
            <p:nvPr/>
          </p:nvGrpSpPr>
          <p:grpSpPr>
            <a:xfrm>
              <a:off x="1806488" y="2485011"/>
              <a:ext cx="749808" cy="396286"/>
              <a:chOff x="228600" y="1368552"/>
              <a:chExt cx="749808" cy="396286"/>
            </a:xfrm>
          </p:grpSpPr>
          <p:grpSp>
            <p:nvGrpSpPr>
              <p:cNvPr id="197" name="Group 196"/>
              <p:cNvGrpSpPr/>
              <p:nvPr/>
            </p:nvGrpSpPr>
            <p:grpSpPr>
              <a:xfrm>
                <a:off x="228600" y="1368552"/>
                <a:ext cx="749808" cy="384048"/>
                <a:chOff x="228600" y="1368552"/>
                <a:chExt cx="749808" cy="384048"/>
              </a:xfrm>
            </p:grpSpPr>
            <p:sp>
              <p:nvSpPr>
                <p:cNvPr id="199" name="Rectangle 198"/>
                <p:cNvSpPr/>
                <p:nvPr/>
              </p:nvSpPr>
              <p:spPr>
                <a:xfrm>
                  <a:off x="228600" y="1368552"/>
                  <a:ext cx="749808" cy="384048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TextBox 199"/>
                <p:cNvSpPr txBox="1"/>
                <p:nvPr/>
              </p:nvSpPr>
              <p:spPr>
                <a:xfrm>
                  <a:off x="374904" y="1444755"/>
                  <a:ext cx="45720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>
                      <a:latin typeface="Arial Narrow" pitchFamily="34" charset="0"/>
                    </a:rPr>
                    <a:t>TABLE</a:t>
                  </a:r>
                </a:p>
              </p:txBody>
            </p:sp>
          </p:grpSp>
          <p:sp>
            <p:nvSpPr>
              <p:cNvPr id="198" name="TextBox 197"/>
              <p:cNvSpPr txBox="1"/>
              <p:nvPr/>
            </p:nvSpPr>
            <p:spPr>
              <a:xfrm>
                <a:off x="383855" y="1564783"/>
                <a:ext cx="4572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48 X 24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093294" y="2596324"/>
              <a:ext cx="351588" cy="219278"/>
              <a:chOff x="3062706" y="6528892"/>
              <a:chExt cx="351588" cy="219278"/>
            </a:xfrm>
          </p:grpSpPr>
          <p:sp>
            <p:nvSpPr>
              <p:cNvPr id="326" name="Rounded Rectangle 325"/>
              <p:cNvSpPr/>
              <p:nvPr/>
            </p:nvSpPr>
            <p:spPr>
              <a:xfrm>
                <a:off x="3148312" y="6528892"/>
                <a:ext cx="182880" cy="182880"/>
              </a:xfrm>
              <a:prstGeom prst="roundRect">
                <a:avLst/>
              </a:prstGeom>
              <a:solidFill>
                <a:srgbClr val="FFFF99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3062706" y="6578893"/>
                <a:ext cx="351588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0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95510" y="1797940"/>
              <a:ext cx="839295" cy="534671"/>
              <a:chOff x="477006" y="5570834"/>
              <a:chExt cx="839295" cy="534671"/>
            </a:xfrm>
          </p:grpSpPr>
          <p:grpSp>
            <p:nvGrpSpPr>
              <p:cNvPr id="241" name="Group 240"/>
              <p:cNvGrpSpPr/>
              <p:nvPr/>
            </p:nvGrpSpPr>
            <p:grpSpPr>
              <a:xfrm>
                <a:off x="478101" y="5570834"/>
                <a:ext cx="838200" cy="498273"/>
                <a:chOff x="66229" y="2755888"/>
                <a:chExt cx="838200" cy="498273"/>
              </a:xfrm>
            </p:grpSpPr>
            <p:sp>
              <p:nvSpPr>
                <p:cNvPr id="256" name="Rounded Rectangle 255"/>
                <p:cNvSpPr/>
                <p:nvPr/>
              </p:nvSpPr>
              <p:spPr>
                <a:xfrm rot="14551055" flipV="1">
                  <a:off x="77909" y="2897588"/>
                  <a:ext cx="182880" cy="182880"/>
                </a:xfrm>
                <a:prstGeom prst="round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3" name="Rounded Rectangle 252"/>
                <p:cNvSpPr/>
                <p:nvPr/>
              </p:nvSpPr>
              <p:spPr>
                <a:xfrm>
                  <a:off x="384812" y="3071281"/>
                  <a:ext cx="182880" cy="182880"/>
                </a:xfrm>
                <a:prstGeom prst="round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Rounded Rectangle 249"/>
                <p:cNvSpPr/>
                <p:nvPr/>
              </p:nvSpPr>
              <p:spPr>
                <a:xfrm rot="17981064" flipH="1">
                  <a:off x="681133" y="2895618"/>
                  <a:ext cx="182880" cy="182880"/>
                </a:xfrm>
                <a:prstGeom prst="round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45" name="Group 244"/>
                <p:cNvGrpSpPr/>
                <p:nvPr/>
              </p:nvGrpSpPr>
              <p:grpSpPr>
                <a:xfrm>
                  <a:off x="66229" y="2755888"/>
                  <a:ext cx="838200" cy="370115"/>
                  <a:chOff x="66229" y="2755888"/>
                  <a:chExt cx="838200" cy="370115"/>
                </a:xfrm>
              </p:grpSpPr>
              <p:sp>
                <p:nvSpPr>
                  <p:cNvPr id="246" name="AutoShape 398"/>
                  <p:cNvSpPr>
                    <a:spLocks noChangeArrowheads="1"/>
                  </p:cNvSpPr>
                  <p:nvPr/>
                </p:nvSpPr>
                <p:spPr bwMode="auto">
                  <a:xfrm>
                    <a:off x="90031" y="2755888"/>
                    <a:ext cx="762000" cy="370115"/>
                  </a:xfrm>
                  <a:custGeom>
                    <a:avLst/>
                    <a:gdLst>
                      <a:gd name="T0" fmla="*/ 1682154 w 21600"/>
                      <a:gd name="T1" fmla="*/ 381794 h 21600"/>
                      <a:gd name="T2" fmla="*/ 961231 w 21600"/>
                      <a:gd name="T3" fmla="*/ 763587 h 21600"/>
                      <a:gd name="T4" fmla="*/ 240308 w 21600"/>
                      <a:gd name="T5" fmla="*/ 381794 h 21600"/>
                      <a:gd name="T6" fmla="*/ 961231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7" name="TextBox 246"/>
                  <p:cNvSpPr txBox="1"/>
                  <p:nvPr/>
                </p:nvSpPr>
                <p:spPr>
                  <a:xfrm>
                    <a:off x="66229" y="2765428"/>
                    <a:ext cx="838200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800" dirty="0">
                        <a:latin typeface="Arial Narrow" pitchFamily="34" charset="0"/>
                      </a:rPr>
                      <a:t>TRAP TABLE</a:t>
                    </a:r>
                  </a:p>
                </p:txBody>
              </p:sp>
              <p:sp>
                <p:nvSpPr>
                  <p:cNvPr id="248" name="TextBox 247"/>
                  <p:cNvSpPr txBox="1"/>
                  <p:nvPr/>
                </p:nvSpPr>
                <p:spPr>
                  <a:xfrm>
                    <a:off x="157188" y="2903534"/>
                    <a:ext cx="640080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700" dirty="0">
                        <a:latin typeface="Arial Narrow" pitchFamily="34" charset="0"/>
                      </a:rPr>
                      <a:t>48 x 24 x 24</a:t>
                    </a:r>
                  </a:p>
                </p:txBody>
              </p:sp>
            </p:grpSp>
          </p:grpSp>
          <p:sp>
            <p:nvSpPr>
              <p:cNvPr id="259" name="TextBox 258"/>
              <p:cNvSpPr txBox="1"/>
              <p:nvPr/>
            </p:nvSpPr>
            <p:spPr>
              <a:xfrm>
                <a:off x="659520" y="5936228"/>
                <a:ext cx="457200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 rot="14551055" flipV="1">
                <a:off x="333045" y="5724946"/>
                <a:ext cx="457200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 rot="17981064" flipH="1">
                <a:off x="982937" y="5736851"/>
                <a:ext cx="457200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0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039296" y="1844037"/>
              <a:ext cx="459584" cy="438368"/>
              <a:chOff x="3008708" y="5698912"/>
              <a:chExt cx="459584" cy="438368"/>
            </a:xfrm>
          </p:grpSpPr>
          <p:sp>
            <p:nvSpPr>
              <p:cNvPr id="272" name="TextBox 271"/>
              <p:cNvSpPr txBox="1"/>
              <p:nvPr/>
            </p:nvSpPr>
            <p:spPr>
              <a:xfrm>
                <a:off x="3011092" y="5725096"/>
                <a:ext cx="457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DESK</a:t>
                </a:r>
              </a:p>
            </p:txBody>
          </p:sp>
          <p:sp>
            <p:nvSpPr>
              <p:cNvPr id="285" name="Rounded Rectangle 284"/>
              <p:cNvSpPr/>
              <p:nvPr/>
            </p:nvSpPr>
            <p:spPr>
              <a:xfrm>
                <a:off x="3145872" y="5918002"/>
                <a:ext cx="182880" cy="182880"/>
              </a:xfrm>
              <a:prstGeom prst="roundRect">
                <a:avLst/>
              </a:prstGeom>
              <a:solidFill>
                <a:srgbClr val="FFFF99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3056812" y="5698912"/>
                <a:ext cx="365760" cy="283464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3011092" y="5722727"/>
                <a:ext cx="457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DESK</a:t>
                </a:r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3008708" y="5968003"/>
                <a:ext cx="457200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0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1705176" y="1734534"/>
              <a:ext cx="952432" cy="690616"/>
              <a:chOff x="1759693" y="5938344"/>
              <a:chExt cx="952432" cy="690616"/>
            </a:xfrm>
          </p:grpSpPr>
          <p:sp>
            <p:nvSpPr>
              <p:cNvPr id="145" name="Rounded Rectangle 144"/>
              <p:cNvSpPr/>
              <p:nvPr/>
            </p:nvSpPr>
            <p:spPr>
              <a:xfrm>
                <a:off x="2019612" y="6415647"/>
                <a:ext cx="182880" cy="182880"/>
              </a:xfrm>
              <a:prstGeom prst="round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ounded Rectangle 147"/>
              <p:cNvSpPr/>
              <p:nvPr/>
            </p:nvSpPr>
            <p:spPr>
              <a:xfrm>
                <a:off x="2381584" y="6415647"/>
                <a:ext cx="182880" cy="182880"/>
              </a:xfrm>
              <a:prstGeom prst="round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 rot="10800000">
                <a:off x="2391094" y="5978234"/>
                <a:ext cx="182880" cy="182880"/>
              </a:xfrm>
              <a:prstGeom prst="round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 rot="10800000">
                <a:off x="2029122" y="5978234"/>
                <a:ext cx="182880" cy="182880"/>
              </a:xfrm>
              <a:prstGeom prst="round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 rot="5400000">
                <a:off x="1799583" y="6199322"/>
                <a:ext cx="182880" cy="182880"/>
              </a:xfrm>
              <a:prstGeom prst="round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911018" y="6095499"/>
                <a:ext cx="749808" cy="384048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1987218" y="6147887"/>
                <a:ext cx="609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TABLE</a:t>
                </a:r>
              </a:p>
              <a:p>
                <a:pPr algn="ctr"/>
                <a:r>
                  <a:rPr lang="en-US" sz="700" dirty="0">
                    <a:latin typeface="Arial Narrow" pitchFamily="34" charset="0"/>
                  </a:rPr>
                  <a:t>48 X 24</a:t>
                </a:r>
                <a:endParaRPr lang="en-US" sz="800" dirty="0">
                  <a:latin typeface="Arial Narrow" pitchFamily="34" charset="0"/>
                </a:endParaRPr>
              </a:p>
            </p:txBody>
          </p:sp>
          <p:sp>
            <p:nvSpPr>
              <p:cNvPr id="455" name="TextBox 454"/>
              <p:cNvSpPr txBox="1"/>
              <p:nvPr/>
            </p:nvSpPr>
            <p:spPr>
              <a:xfrm>
                <a:off x="1880946" y="6444294"/>
                <a:ext cx="45720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56" name="TextBox 455"/>
              <p:cNvSpPr txBox="1"/>
              <p:nvPr/>
            </p:nvSpPr>
            <p:spPr>
              <a:xfrm>
                <a:off x="2247116" y="6444294"/>
                <a:ext cx="45720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57" name="TextBox 456"/>
              <p:cNvSpPr txBox="1"/>
              <p:nvPr/>
            </p:nvSpPr>
            <p:spPr>
              <a:xfrm rot="10800000">
                <a:off x="2254925" y="5938344"/>
                <a:ext cx="45720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58" name="TextBox 457"/>
              <p:cNvSpPr txBox="1"/>
              <p:nvPr/>
            </p:nvSpPr>
            <p:spPr>
              <a:xfrm rot="10800000">
                <a:off x="1892953" y="5938344"/>
                <a:ext cx="45720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459" name="TextBox 458"/>
              <p:cNvSpPr txBox="1"/>
              <p:nvPr/>
            </p:nvSpPr>
            <p:spPr>
              <a:xfrm rot="16200000">
                <a:off x="1623426" y="6203188"/>
                <a:ext cx="457200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" dirty="0">
                    <a:latin typeface="Arial Narrow" pitchFamily="34" charset="0"/>
                  </a:rPr>
                  <a:t>CHAIR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2719147-71CB-41AE-9059-EE14E289F07A}"/>
                </a:ext>
              </a:extLst>
            </p:cNvPr>
            <p:cNvGrpSpPr/>
            <p:nvPr/>
          </p:nvGrpSpPr>
          <p:grpSpPr>
            <a:xfrm>
              <a:off x="1692085" y="2786779"/>
              <a:ext cx="1099421" cy="1099421"/>
              <a:chOff x="283961" y="2481979"/>
              <a:chExt cx="1099421" cy="1099421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283961" y="2481979"/>
                <a:ext cx="1099421" cy="1099421"/>
                <a:chOff x="2317542" y="8248400"/>
                <a:chExt cx="1099421" cy="1099421"/>
              </a:xfrm>
            </p:grpSpPr>
            <p:sp>
              <p:nvSpPr>
                <p:cNvPr id="545" name="Chord 544"/>
                <p:cNvSpPr/>
                <p:nvPr/>
              </p:nvSpPr>
              <p:spPr>
                <a:xfrm rot="17546727">
                  <a:off x="2317542" y="8248400"/>
                  <a:ext cx="1099421" cy="1099421"/>
                </a:xfrm>
                <a:prstGeom prst="chord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6" name="Chord 545"/>
                <p:cNvSpPr>
                  <a:spLocks noChangeAspect="1"/>
                </p:cNvSpPr>
                <p:nvPr/>
              </p:nvSpPr>
              <p:spPr>
                <a:xfrm rot="17546727">
                  <a:off x="2686886" y="8477342"/>
                  <a:ext cx="365760" cy="365760"/>
                </a:xfrm>
                <a:prstGeom prst="chord">
                  <a:avLst/>
                </a:prstGeom>
                <a:solidFill>
                  <a:schemeClr val="tx1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9" name="TextBox 548"/>
              <p:cNvSpPr txBox="1"/>
              <p:nvPr/>
            </p:nvSpPr>
            <p:spPr>
              <a:xfrm>
                <a:off x="345101" y="3101991"/>
                <a:ext cx="101352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ACTIVITY TABLE</a:t>
                </a:r>
              </a:p>
            </p:txBody>
          </p:sp>
          <p:sp>
            <p:nvSpPr>
              <p:cNvPr id="550" name="TextBox 549"/>
              <p:cNvSpPr txBox="1"/>
              <p:nvPr/>
            </p:nvSpPr>
            <p:spPr>
              <a:xfrm>
                <a:off x="500447" y="3259924"/>
                <a:ext cx="64008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48 x 72</a:t>
                </a:r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07BD8044-B1BF-4362-B2AF-E388095072D6}"/>
                </a:ext>
              </a:extLst>
            </p:cNvPr>
            <p:cNvGrpSpPr/>
            <p:nvPr/>
          </p:nvGrpSpPr>
          <p:grpSpPr>
            <a:xfrm>
              <a:off x="439701" y="3117410"/>
              <a:ext cx="838200" cy="370115"/>
              <a:chOff x="66229" y="2755888"/>
              <a:chExt cx="838200" cy="370115"/>
            </a:xfrm>
          </p:grpSpPr>
          <p:sp>
            <p:nvSpPr>
              <p:cNvPr id="252" name="AutoShape 398">
                <a:extLst>
                  <a:ext uri="{FF2B5EF4-FFF2-40B4-BE49-F238E27FC236}">
                    <a16:creationId xmlns:a16="http://schemas.microsoft.com/office/drawing/2014/main" id="{8106DDF0-04E4-4607-9D0F-8462C2F5F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031" y="2755888"/>
                <a:ext cx="762000" cy="370115"/>
              </a:xfrm>
              <a:custGeom>
                <a:avLst/>
                <a:gdLst>
                  <a:gd name="T0" fmla="*/ 1682154 w 21600"/>
                  <a:gd name="T1" fmla="*/ 381794 h 21600"/>
                  <a:gd name="T2" fmla="*/ 961231 w 21600"/>
                  <a:gd name="T3" fmla="*/ 763587 h 21600"/>
                  <a:gd name="T4" fmla="*/ 240308 w 21600"/>
                  <a:gd name="T5" fmla="*/ 381794 h 21600"/>
                  <a:gd name="T6" fmla="*/ 96123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AD9FE895-41B9-42F6-91F4-0E7DC03D387B}"/>
                  </a:ext>
                </a:extLst>
              </p:cNvPr>
              <p:cNvSpPr txBox="1"/>
              <p:nvPr/>
            </p:nvSpPr>
            <p:spPr>
              <a:xfrm>
                <a:off x="66229" y="2765428"/>
                <a:ext cx="8382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>
                    <a:latin typeface="Arial Narrow" pitchFamily="34" charset="0"/>
                  </a:rPr>
                  <a:t>TRAP TABLE</a:t>
                </a:r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AAFBA7CB-75C1-4403-A712-FD3ADADA3A5B}"/>
                  </a:ext>
                </a:extLst>
              </p:cNvPr>
              <p:cNvSpPr txBox="1"/>
              <p:nvPr/>
            </p:nvSpPr>
            <p:spPr>
              <a:xfrm>
                <a:off x="157188" y="2903534"/>
                <a:ext cx="64008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latin typeface="Arial Narrow" pitchFamily="34" charset="0"/>
                  </a:rPr>
                  <a:t>48 x 24 x 24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7964379-CD97-495B-B336-73C18D228A9F}"/>
                </a:ext>
              </a:extLst>
            </p:cNvPr>
            <p:cNvGrpSpPr/>
            <p:nvPr/>
          </p:nvGrpSpPr>
          <p:grpSpPr>
            <a:xfrm>
              <a:off x="392056" y="2483329"/>
              <a:ext cx="839295" cy="479256"/>
              <a:chOff x="392056" y="2339637"/>
              <a:chExt cx="839295" cy="479256"/>
            </a:xfrm>
          </p:grpSpPr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1E7DF6C4-0EA7-4060-AE7A-47C51FF09619}"/>
                  </a:ext>
                </a:extLst>
              </p:cNvPr>
              <p:cNvGrpSpPr/>
              <p:nvPr/>
            </p:nvGrpSpPr>
            <p:grpSpPr>
              <a:xfrm>
                <a:off x="393151" y="2339637"/>
                <a:ext cx="838200" cy="370115"/>
                <a:chOff x="66229" y="2755888"/>
                <a:chExt cx="838200" cy="370115"/>
              </a:xfrm>
            </p:grpSpPr>
            <p:sp>
              <p:nvSpPr>
                <p:cNvPr id="265" name="Rounded Rectangle 255">
                  <a:extLst>
                    <a:ext uri="{FF2B5EF4-FFF2-40B4-BE49-F238E27FC236}">
                      <a16:creationId xmlns:a16="http://schemas.microsoft.com/office/drawing/2014/main" id="{5268425E-A9EA-48BA-A815-F788A69949A4}"/>
                    </a:ext>
                  </a:extLst>
                </p:cNvPr>
                <p:cNvSpPr/>
                <p:nvPr/>
              </p:nvSpPr>
              <p:spPr>
                <a:xfrm rot="14551055" flipV="1">
                  <a:off x="77909" y="2897588"/>
                  <a:ext cx="182880" cy="182880"/>
                </a:xfrm>
                <a:prstGeom prst="round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Rounded Rectangle 249">
                  <a:extLst>
                    <a:ext uri="{FF2B5EF4-FFF2-40B4-BE49-F238E27FC236}">
                      <a16:creationId xmlns:a16="http://schemas.microsoft.com/office/drawing/2014/main" id="{61C85D60-2036-4BFA-BF09-35CA7E4520B1}"/>
                    </a:ext>
                  </a:extLst>
                </p:cNvPr>
                <p:cNvSpPr/>
                <p:nvPr/>
              </p:nvSpPr>
              <p:spPr>
                <a:xfrm rot="17981064" flipH="1">
                  <a:off x="681133" y="2895618"/>
                  <a:ext cx="182880" cy="182880"/>
                </a:xfrm>
                <a:prstGeom prst="round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9" name="Group 268">
                  <a:extLst>
                    <a:ext uri="{FF2B5EF4-FFF2-40B4-BE49-F238E27FC236}">
                      <a16:creationId xmlns:a16="http://schemas.microsoft.com/office/drawing/2014/main" id="{DE766222-B8CF-4CE3-9FE0-8244ECA0FC7B}"/>
                    </a:ext>
                  </a:extLst>
                </p:cNvPr>
                <p:cNvGrpSpPr/>
                <p:nvPr/>
              </p:nvGrpSpPr>
              <p:grpSpPr>
                <a:xfrm>
                  <a:off x="66229" y="2755888"/>
                  <a:ext cx="838200" cy="370115"/>
                  <a:chOff x="66229" y="2755888"/>
                  <a:chExt cx="838200" cy="370115"/>
                </a:xfrm>
              </p:grpSpPr>
              <p:sp>
                <p:nvSpPr>
                  <p:cNvPr id="270" name="AutoShape 398">
                    <a:extLst>
                      <a:ext uri="{FF2B5EF4-FFF2-40B4-BE49-F238E27FC236}">
                        <a16:creationId xmlns:a16="http://schemas.microsoft.com/office/drawing/2014/main" id="{671C1D6C-E54B-4452-91FF-D2F6D597B14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0031" y="2755888"/>
                    <a:ext cx="762000" cy="370115"/>
                  </a:xfrm>
                  <a:custGeom>
                    <a:avLst/>
                    <a:gdLst>
                      <a:gd name="T0" fmla="*/ 1682154 w 21600"/>
                      <a:gd name="T1" fmla="*/ 381794 h 21600"/>
                      <a:gd name="T2" fmla="*/ 961231 w 21600"/>
                      <a:gd name="T3" fmla="*/ 763587 h 21600"/>
                      <a:gd name="T4" fmla="*/ 240308 w 21600"/>
                      <a:gd name="T5" fmla="*/ 381794 h 21600"/>
                      <a:gd name="T6" fmla="*/ 961231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99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1" name="TextBox 270">
                    <a:extLst>
                      <a:ext uri="{FF2B5EF4-FFF2-40B4-BE49-F238E27FC236}">
                        <a16:creationId xmlns:a16="http://schemas.microsoft.com/office/drawing/2014/main" id="{992381A9-11D9-4676-BFDA-004D4DB0F9E2}"/>
                      </a:ext>
                    </a:extLst>
                  </p:cNvPr>
                  <p:cNvSpPr txBox="1"/>
                  <p:nvPr/>
                </p:nvSpPr>
                <p:spPr>
                  <a:xfrm>
                    <a:off x="66229" y="2765428"/>
                    <a:ext cx="838200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800" dirty="0">
                        <a:latin typeface="Arial Narrow" pitchFamily="34" charset="0"/>
                      </a:rPr>
                      <a:t>TRAP TABLE</a:t>
                    </a:r>
                  </a:p>
                </p:txBody>
              </p:sp>
              <p:sp>
                <p:nvSpPr>
                  <p:cNvPr id="273" name="TextBox 272">
                    <a:extLst>
                      <a:ext uri="{FF2B5EF4-FFF2-40B4-BE49-F238E27FC236}">
                        <a16:creationId xmlns:a16="http://schemas.microsoft.com/office/drawing/2014/main" id="{2FA97BFB-0532-4841-AC36-B78EAAF8A365}"/>
                      </a:ext>
                    </a:extLst>
                  </p:cNvPr>
                  <p:cNvSpPr txBox="1"/>
                  <p:nvPr/>
                </p:nvSpPr>
                <p:spPr>
                  <a:xfrm>
                    <a:off x="157188" y="2903534"/>
                    <a:ext cx="640080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700" dirty="0">
                        <a:latin typeface="Arial Narrow" pitchFamily="34" charset="0"/>
                      </a:rPr>
                      <a:t>48 x 24 x 24</a:t>
                    </a:r>
                  </a:p>
                </p:txBody>
              </p:sp>
            </p:grpSp>
          </p:grpSp>
          <p:sp>
            <p:nvSpPr>
              <p:cNvPr id="263" name="TextBox 262">
                <a:extLst>
                  <a:ext uri="{FF2B5EF4-FFF2-40B4-BE49-F238E27FC236}">
                    <a16:creationId xmlns:a16="http://schemas.microsoft.com/office/drawing/2014/main" id="{6FA2E771-3C3D-4910-8CE7-5C4B9C4F063F}"/>
                  </a:ext>
                </a:extLst>
              </p:cNvPr>
              <p:cNvSpPr txBox="1"/>
              <p:nvPr/>
            </p:nvSpPr>
            <p:spPr>
              <a:xfrm rot="14551055" flipV="1">
                <a:off x="248095" y="2493749"/>
                <a:ext cx="457200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00" dirty="0">
                    <a:latin typeface="Arial Narrow" pitchFamily="34" charset="0"/>
                  </a:rPr>
                  <a:t>CHAIR</a:t>
                </a:r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665111ED-3889-4342-A3C7-39A1D3CF2D59}"/>
                  </a:ext>
                </a:extLst>
              </p:cNvPr>
              <p:cNvSpPr txBox="1"/>
              <p:nvPr/>
            </p:nvSpPr>
            <p:spPr>
              <a:xfrm rot="17981064" flipH="1">
                <a:off x="897987" y="2505654"/>
                <a:ext cx="457200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00" dirty="0">
                    <a:latin typeface="Arial Narrow" pitchFamily="34" charset="0"/>
                  </a:rPr>
                  <a:t>CHAIR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577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502</Words>
  <Application>Microsoft Office PowerPoint</Application>
  <PresentationFormat>On-screen Show (4:3)</PresentationFormat>
  <Paragraphs>156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Alene H</dc:creator>
  <cp:lastModifiedBy>Amy Schroller</cp:lastModifiedBy>
  <cp:revision>57</cp:revision>
  <cp:lastPrinted>2020-10-03T13:58:09Z</cp:lastPrinted>
  <dcterms:created xsi:type="dcterms:W3CDTF">2011-01-18T05:12:21Z</dcterms:created>
  <dcterms:modified xsi:type="dcterms:W3CDTF">2021-03-19T16:45:58Z</dcterms:modified>
</cp:coreProperties>
</file>