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0"/>
  </p:notesMasterIdLst>
  <p:handoutMasterIdLst>
    <p:handoutMasterId r:id="rId11"/>
  </p:handoutMasterIdLst>
  <p:sldIdLst>
    <p:sldId id="256" r:id="rId2"/>
    <p:sldId id="257" r:id="rId3"/>
    <p:sldId id="272" r:id="rId4"/>
    <p:sldId id="273" r:id="rId5"/>
    <p:sldId id="271" r:id="rId6"/>
    <p:sldId id="270" r:id="rId7"/>
    <p:sldId id="274" r:id="rId8"/>
    <p:sldId id="275"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18" autoAdjust="0"/>
    <p:restoredTop sz="94660"/>
  </p:normalViewPr>
  <p:slideViewPr>
    <p:cSldViewPr>
      <p:cViewPr varScale="1">
        <p:scale>
          <a:sx n="76" d="100"/>
          <a:sy n="76" d="100"/>
        </p:scale>
        <p:origin x="1032"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3" d="100"/>
          <a:sy n="83" d="100"/>
        </p:scale>
        <p:origin x="-1980"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19DA309-AFE2-4476-8E8B-527B3E791EBF}" type="datetimeFigureOut">
              <a:rPr lang="en-US" smtClean="0"/>
              <a:t>10/8/2018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4A68F25-222A-4670-8984-3A7AC7AAFD9E}" type="slidenum">
              <a:rPr lang="en-US" smtClean="0"/>
              <a:t>‹#›</a:t>
            </a:fld>
            <a:endParaRPr lang="en-US"/>
          </a:p>
        </p:txBody>
      </p:sp>
    </p:spTree>
    <p:extLst>
      <p:ext uri="{BB962C8B-B14F-4D97-AF65-F5344CB8AC3E}">
        <p14:creationId xmlns:p14="http://schemas.microsoft.com/office/powerpoint/2010/main" val="16217015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3BE76D-C75F-46B1-92F6-84A0FD1A4318}" type="datetimeFigureOut">
              <a:rPr lang="en-US" smtClean="0"/>
              <a:t>10/8/2018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DCC8D44-34E3-4684-B9F6-0BBE1ECD1393}" type="slidenum">
              <a:rPr lang="en-US" smtClean="0"/>
              <a:t>‹#›</a:t>
            </a:fld>
            <a:endParaRPr lang="en-US"/>
          </a:p>
        </p:txBody>
      </p:sp>
    </p:spTree>
    <p:extLst>
      <p:ext uri="{BB962C8B-B14F-4D97-AF65-F5344CB8AC3E}">
        <p14:creationId xmlns:p14="http://schemas.microsoft.com/office/powerpoint/2010/main" val="817861524"/>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Ref idx="1001">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Subtitle 8"/>
          <p:cNvSpPr>
            <a:spLocks noGrp="1"/>
          </p:cNvSpPr>
          <p:nvPr>
            <p:ph type="subTitle" idx="1" hasCustomPrompt="1"/>
          </p:nvPr>
        </p:nvSpPr>
        <p:spPr>
          <a:xfrm>
            <a:off x="933994" y="3580031"/>
            <a:ext cx="7696200" cy="990600"/>
          </a:xfrm>
          <a:prstGeom prst="rect">
            <a:avLst/>
          </a:prstGeom>
        </p:spPr>
        <p:txBody>
          <a:bodyPr>
            <a:noAutofit/>
          </a:bodyPr>
          <a:lstStyle>
            <a:lvl1pPr marL="0" indent="0" algn="ctr">
              <a:buNone/>
              <a:defRPr sz="3200" b="1" i="1" baseline="0">
                <a:solidFill>
                  <a:schemeClr val="tx2"/>
                </a:solidFill>
                <a:latin typeface="Calibri" panose="020F0502020204030204" pitchFamily="34"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smtClean="0"/>
              <a:t>Engagement by Design</a:t>
            </a:r>
            <a:endParaRPr kumimoji="0" lang="en-US" dirty="0"/>
          </a:p>
        </p:txBody>
      </p:sp>
      <p:sp>
        <p:nvSpPr>
          <p:cNvPr id="17" name="Footer Placeholder 16"/>
          <p:cNvSpPr>
            <a:spLocks noGrp="1"/>
          </p:cNvSpPr>
          <p:nvPr>
            <p:ph type="ftr" sz="quarter" idx="11"/>
          </p:nvPr>
        </p:nvSpPr>
        <p:spPr/>
        <p:txBody>
          <a:bodyPr/>
          <a:lstStyle/>
          <a:p>
            <a:r>
              <a:rPr lang="en-US" smtClean="0"/>
              <a:t>Copyright © 2014 Corwin</a:t>
            </a:r>
            <a:endParaRPr lang="en-US" dirty="0" smtClean="0"/>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F15528-21DE-4FAA-801E-634DDDAF4B2B}" type="slidenum">
              <a:rPr lang="en-US" smtClean="0"/>
              <a:pPr/>
              <a:t>‹#›</a:t>
            </a:fld>
            <a:endParaRPr lang="en-US"/>
          </a:p>
        </p:txBody>
      </p:sp>
      <p:sp>
        <p:nvSpPr>
          <p:cNvPr id="7" name="Rectangle 6"/>
          <p:cNvSpPr/>
          <p:nvPr/>
        </p:nvSpPr>
        <p:spPr>
          <a:xfrm>
            <a:off x="62931" y="89078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83820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41812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hasCustomPrompt="1"/>
          </p:nvPr>
        </p:nvSpPr>
        <p:spPr>
          <a:xfrm>
            <a:off x="457200" y="947410"/>
            <a:ext cx="8229600" cy="1470025"/>
          </a:xfrm>
        </p:spPr>
        <p:txBody>
          <a:bodyPr anchor="ctr">
            <a:noAutofit/>
          </a:bodyPr>
          <a:lstStyle>
            <a:lvl1pPr algn="ctr">
              <a:defRPr lang="en-US" sz="5400" b="1" dirty="0">
                <a:solidFill>
                  <a:srgbClr val="FFFFFF"/>
                </a:solidFill>
              </a:defRPr>
            </a:lvl1pPr>
          </a:lstStyle>
          <a:p>
            <a:r>
              <a:rPr kumimoji="0" lang="en-US" dirty="0" smtClean="0"/>
              <a:t>Module 1</a:t>
            </a:r>
            <a:endParaRPr kumimoji="0" lang="en-US" dirty="0"/>
          </a:p>
        </p:txBody>
      </p:sp>
      <p:sp>
        <p:nvSpPr>
          <p:cNvPr id="19" name="Rectangle 18"/>
          <p:cNvSpPr/>
          <p:nvPr userDrawn="1"/>
        </p:nvSpPr>
        <p:spPr>
          <a:xfrm>
            <a:off x="0" y="5943600"/>
            <a:ext cx="9144000" cy="914400"/>
          </a:xfrm>
          <a:prstGeom prst="rect">
            <a:avLst/>
          </a:prstGeom>
          <a:gradFill flip="none" rotWithShape="1">
            <a:gsLst>
              <a:gs pos="0">
                <a:schemeClr val="accent5">
                  <a:lumMod val="75000"/>
                  <a:tint val="66000"/>
                  <a:satMod val="160000"/>
                </a:schemeClr>
              </a:gs>
              <a:gs pos="50000">
                <a:schemeClr val="accent5">
                  <a:lumMod val="75000"/>
                  <a:tint val="44500"/>
                  <a:satMod val="160000"/>
                </a:schemeClr>
              </a:gs>
              <a:gs pos="100000">
                <a:schemeClr val="accent5">
                  <a:lumMod val="75000"/>
                  <a:tint val="23500"/>
                  <a:satMod val="160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2"/>
          <p:cNvPicPr>
            <a:picLocks noChangeAspect="1" noChangeArrowheads="1"/>
          </p:cNvPicPr>
          <p:nvPr userDrawn="1"/>
        </p:nvPicPr>
        <p:blipFill>
          <a:blip r:embed="rId2" cstate="print"/>
          <a:srcRect/>
          <a:stretch>
            <a:fillRect/>
          </a:stretch>
        </p:blipFill>
        <p:spPr bwMode="auto">
          <a:xfrm>
            <a:off x="7269833" y="5943600"/>
            <a:ext cx="1874167" cy="914400"/>
          </a:xfrm>
          <a:prstGeom prst="rect">
            <a:avLst/>
          </a:prstGeom>
          <a:noFill/>
          <a:ln w="9525">
            <a:noFill/>
            <a:miter lim="800000"/>
            <a:headEnd/>
            <a:tailEnd/>
          </a:ln>
          <a:effectLst/>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ctr">
              <a:defRPr sz="4800" b="1"/>
            </a:lvl1pPr>
          </a:lstStyle>
          <a:p>
            <a:r>
              <a:rPr kumimoji="0" lang="en-US" dirty="0" smtClean="0"/>
              <a:t>Click to edit Master title style</a:t>
            </a:r>
            <a:endParaRPr kumimoji="0" lang="en-US" dirty="0"/>
          </a:p>
        </p:txBody>
      </p:sp>
      <p:sp>
        <p:nvSpPr>
          <p:cNvPr id="5" name="Footer Placeholder 4"/>
          <p:cNvSpPr>
            <a:spLocks noGrp="1"/>
          </p:cNvSpPr>
          <p:nvPr>
            <p:ph type="ftr" sz="quarter" idx="11"/>
          </p:nvPr>
        </p:nvSpPr>
        <p:spPr/>
        <p:txBody>
          <a:bodyPr/>
          <a:lstStyle/>
          <a:p>
            <a:r>
              <a:rPr lang="en-US" dirty="0" smtClean="0"/>
              <a:t>Copyright © 2017 Corwin</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914400" y="1447800"/>
            <a:ext cx="7772400" cy="4572000"/>
          </a:xfrm>
          <a:prstGeom prst="rect">
            <a:avLst/>
          </a:prstGeom>
        </p:spPr>
        <p:txBody>
          <a:bodyPr vert="horz"/>
          <a:lstStyle>
            <a:lvl1pP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12" name="Rectangle 11"/>
          <p:cNvSpPr/>
          <p:nvPr userDrawn="1"/>
        </p:nvSpPr>
        <p:spPr>
          <a:xfrm flipV="1">
            <a:off x="1106" y="1355750"/>
            <a:ext cx="9142894"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userDrawn="1"/>
        </p:nvSpPr>
        <p:spPr>
          <a:xfrm>
            <a:off x="840" y="1320395"/>
            <a:ext cx="9143160"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userDrawn="1"/>
        </p:nvSpPr>
        <p:spPr>
          <a:xfrm>
            <a:off x="0" y="1447800"/>
            <a:ext cx="9144000" cy="45719"/>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6248400"/>
            <a:ext cx="1905000" cy="457200"/>
          </a:xfrm>
          <a:prstGeom prst="rect">
            <a:avLst/>
          </a:prstGeom>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DFCE2839-0D6C-5E42-BDBA-53DE52E1045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4976540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no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dirty="0"/>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r>
              <a:rPr lang="en-US" smtClean="0"/>
              <a:t>Copyright © 2014 Corwin</a:t>
            </a:r>
            <a:endParaRPr lang="en-US" dirty="0"/>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F15528-21DE-4FAA-801E-634DDDAF4B2B}" type="slidenum">
              <a:rPr lang="en-US" smtClean="0"/>
              <a:pPr/>
              <a:t>‹#›</a:t>
            </a:fld>
            <a:endParaRPr lang="en-US"/>
          </a:p>
        </p:txBody>
      </p:sp>
      <p:sp>
        <p:nvSpPr>
          <p:cNvPr id="2" name="Rectangle 1"/>
          <p:cNvSpPr/>
          <p:nvPr/>
        </p:nvSpPr>
        <p:spPr>
          <a:xfrm>
            <a:off x="0" y="5943600"/>
            <a:ext cx="9144000" cy="914400"/>
          </a:xfrm>
          <a:prstGeom prst="rect">
            <a:avLst/>
          </a:prstGeom>
          <a:gradFill flip="none" rotWithShape="1">
            <a:gsLst>
              <a:gs pos="0">
                <a:schemeClr val="accent5">
                  <a:lumMod val="75000"/>
                  <a:tint val="66000"/>
                  <a:satMod val="160000"/>
                </a:schemeClr>
              </a:gs>
              <a:gs pos="50000">
                <a:schemeClr val="accent5">
                  <a:lumMod val="75000"/>
                  <a:tint val="44500"/>
                  <a:satMod val="160000"/>
                </a:schemeClr>
              </a:gs>
              <a:gs pos="100000">
                <a:schemeClr val="accent5">
                  <a:lumMod val="75000"/>
                  <a:tint val="23500"/>
                  <a:satMod val="160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p:cNvPicPr>
            <a:picLocks noChangeAspect="1" noChangeArrowheads="1"/>
          </p:cNvPicPr>
          <p:nvPr/>
        </p:nvPicPr>
        <p:blipFill>
          <a:blip r:embed="rId5" cstate="print"/>
          <a:srcRect/>
          <a:stretch>
            <a:fillRect/>
          </a:stretch>
        </p:blipFill>
        <p:spPr bwMode="auto">
          <a:xfrm>
            <a:off x="7269833" y="5943600"/>
            <a:ext cx="1874167" cy="914400"/>
          </a:xfrm>
          <a:prstGeom prst="rect">
            <a:avLst/>
          </a:prstGeom>
          <a:noFill/>
          <a:ln w="9525">
            <a:noFill/>
            <a:miter lim="800000"/>
            <a:headEnd/>
            <a:tailEnd/>
          </a:ln>
          <a:effec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iming>
    <p:tnLst>
      <p:par>
        <p:cTn id="1" dur="indefinite" restart="never" nodeType="tmRoot"/>
      </p:par>
    </p:tnLst>
  </p:timing>
  <p:hf hdr="0" dt="0"/>
  <p:txStyles>
    <p:titleStyle>
      <a:lvl1pPr algn="ctr" rtl="0" eaLnBrk="1" latinLnBrk="0" hangingPunct="1">
        <a:spcBef>
          <a:spcPct val="0"/>
        </a:spcBef>
        <a:buNone/>
        <a:defRPr kumimoji="0" sz="4800" b="1" kern="1200">
          <a:solidFill>
            <a:schemeClr val="tx2"/>
          </a:solidFill>
          <a:latin typeface="Calibri" panose="020F0502020204030204" pitchFamily="34" charset="0"/>
          <a:ea typeface="+mj-ea"/>
          <a:cs typeface="Arabic Typesetting" panose="03020402040406030203" pitchFamily="66" charset="-78"/>
        </a:defRPr>
      </a:lvl1pPr>
    </p:titleStyle>
    <p:bodyStyle>
      <a:lvl1pPr marL="274320" indent="-274320" algn="l" rtl="0" eaLnBrk="1" latinLnBrk="0" hangingPunct="1">
        <a:lnSpc>
          <a:spcPct val="150000"/>
        </a:lnSpc>
        <a:spcBef>
          <a:spcPts val="580"/>
        </a:spcBef>
        <a:buClr>
          <a:schemeClr val="accent1"/>
        </a:buClr>
        <a:buSzPct val="85000"/>
        <a:buFont typeface="Wingdings 2"/>
        <a:buChar char=""/>
        <a:defRPr kumimoji="0" sz="2600" kern="1200">
          <a:solidFill>
            <a:schemeClr val="tx1"/>
          </a:solidFill>
          <a:latin typeface="Georgia" panose="02040502050405020303" pitchFamily="18" charset="0"/>
          <a:ea typeface="+mn-ea"/>
          <a:cs typeface="+mn-cs"/>
        </a:defRPr>
      </a:lvl1pPr>
      <a:lvl2pPr marL="548640" indent="-228600" algn="l" rtl="0" eaLnBrk="1" latinLnBrk="0" hangingPunct="1">
        <a:lnSpc>
          <a:spcPct val="150000"/>
        </a:lnSpc>
        <a:spcBef>
          <a:spcPts val="370"/>
        </a:spcBef>
        <a:buClr>
          <a:schemeClr val="accent2"/>
        </a:buClr>
        <a:buSzPct val="85000"/>
        <a:buFont typeface="Wingdings 2"/>
        <a:buChar char=""/>
        <a:defRPr kumimoji="0" sz="2400" kern="1200">
          <a:solidFill>
            <a:schemeClr val="tx1"/>
          </a:solidFill>
          <a:latin typeface="Georgia" panose="02040502050405020303" pitchFamily="18" charset="0"/>
          <a:ea typeface="+mn-ea"/>
          <a:cs typeface="+mn-cs"/>
        </a:defRPr>
      </a:lvl2pPr>
      <a:lvl3pPr marL="822960" indent="-228600" algn="l" rtl="0" eaLnBrk="1" latinLnBrk="0" hangingPunct="1">
        <a:lnSpc>
          <a:spcPct val="150000"/>
        </a:lnSpc>
        <a:spcBef>
          <a:spcPts val="370"/>
        </a:spcBef>
        <a:buClr>
          <a:schemeClr val="accent1">
            <a:tint val="60000"/>
          </a:schemeClr>
        </a:buClr>
        <a:buSzPct val="85000"/>
        <a:buFont typeface="Wingdings 2"/>
        <a:buChar char=""/>
        <a:defRPr kumimoji="0" sz="2000" kern="1200">
          <a:solidFill>
            <a:schemeClr val="tx1"/>
          </a:solidFill>
          <a:latin typeface="Georgia" panose="02040502050405020303" pitchFamily="18" charset="0"/>
          <a:ea typeface="+mn-ea"/>
          <a:cs typeface="+mn-cs"/>
        </a:defRPr>
      </a:lvl3pPr>
      <a:lvl4pPr marL="1097280" indent="-228600" algn="l" rtl="0" eaLnBrk="1" latinLnBrk="0" hangingPunct="1">
        <a:lnSpc>
          <a:spcPct val="150000"/>
        </a:lnSpc>
        <a:spcBef>
          <a:spcPts val="370"/>
        </a:spcBef>
        <a:buClr>
          <a:schemeClr val="accent3"/>
        </a:buClr>
        <a:buSzPct val="80000"/>
        <a:buFont typeface="Wingdings 2"/>
        <a:buChar char=""/>
        <a:defRPr kumimoji="0" sz="2000" kern="1200">
          <a:solidFill>
            <a:schemeClr val="tx1"/>
          </a:solidFill>
          <a:latin typeface="Georgia" panose="02040502050405020303" pitchFamily="18" charset="0"/>
          <a:ea typeface="+mn-ea"/>
          <a:cs typeface="+mn-cs"/>
        </a:defRPr>
      </a:lvl4pPr>
      <a:lvl5pPr marL="1371600" indent="-228600" algn="l" rtl="0" eaLnBrk="1" latinLnBrk="0" hangingPunct="1">
        <a:lnSpc>
          <a:spcPct val="150000"/>
        </a:lnSpc>
        <a:spcBef>
          <a:spcPts val="370"/>
        </a:spcBef>
        <a:buClr>
          <a:schemeClr val="accent3"/>
        </a:buClr>
        <a:buFontTx/>
        <a:buChar char="o"/>
        <a:defRPr kumimoji="0" sz="2000" kern="1200">
          <a:solidFill>
            <a:schemeClr val="tx1"/>
          </a:solidFill>
          <a:latin typeface="Georgia" panose="02040502050405020303" pitchFamily="18" charset="0"/>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alpha val="27000"/>
          </a:schemeClr>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23900" y="3352800"/>
            <a:ext cx="7696200" cy="990600"/>
          </a:xfrm>
        </p:spPr>
        <p:txBody>
          <a:bodyPr/>
          <a:lstStyle/>
          <a:p>
            <a:r>
              <a:rPr lang="en-US" dirty="0" smtClean="0"/>
              <a:t>The Teacher Clarity Playbook</a:t>
            </a:r>
            <a:endParaRPr lang="en-US" dirty="0"/>
          </a:p>
        </p:txBody>
      </p:sp>
      <p:sp>
        <p:nvSpPr>
          <p:cNvPr id="2" name="Title 1"/>
          <p:cNvSpPr>
            <a:spLocks noGrp="1"/>
          </p:cNvSpPr>
          <p:nvPr>
            <p:ph type="ctrTitle"/>
          </p:nvPr>
        </p:nvSpPr>
        <p:spPr>
          <a:xfrm>
            <a:off x="228600" y="947410"/>
            <a:ext cx="8686800" cy="1490990"/>
          </a:xfrm>
        </p:spPr>
        <p:txBody>
          <a:bodyPr/>
          <a:lstStyle/>
          <a:p>
            <a:r>
              <a:rPr lang="en-US" dirty="0" smtClean="0"/>
              <a:t>Module 1. Identifying Concepts and Skills</a:t>
            </a:r>
            <a:endParaRPr lang="en-US" dirty="0"/>
          </a:p>
        </p:txBody>
      </p:sp>
      <p:sp>
        <p:nvSpPr>
          <p:cNvPr id="4" name="Footer Placeholder 2"/>
          <p:cNvSpPr>
            <a:spLocks noGrp="1"/>
          </p:cNvSpPr>
          <p:nvPr>
            <p:ph type="ftr" sz="quarter" idx="11"/>
          </p:nvPr>
        </p:nvSpPr>
        <p:spPr>
          <a:xfrm>
            <a:off x="914400" y="6172200"/>
            <a:ext cx="3962400" cy="457200"/>
          </a:xfrm>
        </p:spPr>
        <p:txBody>
          <a:bodyPr/>
          <a:lstStyle/>
          <a:p>
            <a:r>
              <a:rPr lang="en-US" dirty="0" smtClean="0"/>
              <a:t>Copyright © </a:t>
            </a:r>
            <a:r>
              <a:rPr lang="en-US" dirty="0" smtClean="0"/>
              <a:t>2019 </a:t>
            </a:r>
            <a:r>
              <a:rPr lang="en-US" dirty="0" smtClean="0"/>
              <a:t>Corwin</a:t>
            </a:r>
            <a:endParaRPr lang="en-US" dirty="0"/>
          </a:p>
        </p:txBody>
      </p:sp>
    </p:spTree>
    <p:extLst>
      <p:ext uri="{BB962C8B-B14F-4D97-AF65-F5344CB8AC3E}">
        <p14:creationId xmlns:p14="http://schemas.microsoft.com/office/powerpoint/2010/main" val="32050064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Objectives for Today</a:t>
            </a:r>
            <a:endParaRPr lang="en-US" dirty="0"/>
          </a:p>
        </p:txBody>
      </p:sp>
      <p:sp>
        <p:nvSpPr>
          <p:cNvPr id="3" name="Footer Placeholder 2"/>
          <p:cNvSpPr>
            <a:spLocks noGrp="1"/>
          </p:cNvSpPr>
          <p:nvPr>
            <p:ph type="ftr" sz="quarter" idx="11"/>
          </p:nvPr>
        </p:nvSpPr>
        <p:spPr/>
        <p:txBody>
          <a:bodyPr/>
          <a:lstStyle/>
          <a:p>
            <a:r>
              <a:rPr lang="en-US" dirty="0" smtClean="0"/>
              <a:t>Copyright © </a:t>
            </a:r>
            <a:r>
              <a:rPr lang="en-US" dirty="0" smtClean="0"/>
              <a:t>2019 </a:t>
            </a:r>
            <a:r>
              <a:rPr lang="en-US" dirty="0" smtClean="0"/>
              <a:t>Corwin</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
        <p:nvSpPr>
          <p:cNvPr id="5" name="Content Placeholder 4"/>
          <p:cNvSpPr>
            <a:spLocks noGrp="1"/>
          </p:cNvSpPr>
          <p:nvPr>
            <p:ph sz="quarter" idx="1"/>
          </p:nvPr>
        </p:nvSpPr>
        <p:spPr>
          <a:xfrm>
            <a:off x="914400" y="1600200"/>
            <a:ext cx="7772400" cy="4572000"/>
          </a:xfrm>
        </p:spPr>
        <p:txBody>
          <a:bodyPr>
            <a:normAutofit/>
          </a:bodyPr>
          <a:lstStyle/>
          <a:p>
            <a:pPr marL="0" indent="0">
              <a:buNone/>
            </a:pPr>
            <a:r>
              <a:rPr lang="en-US" i="1" dirty="0" smtClean="0"/>
              <a:t>Participants will:</a:t>
            </a:r>
          </a:p>
          <a:p>
            <a:pPr>
              <a:lnSpc>
                <a:spcPct val="110000"/>
              </a:lnSpc>
            </a:pPr>
            <a:r>
              <a:rPr lang="en-US" b="1" dirty="0" smtClean="0"/>
              <a:t>Differentiate</a:t>
            </a:r>
            <a:r>
              <a:rPr lang="en-US" dirty="0" smtClean="0"/>
              <a:t> between concepts and skills in standards</a:t>
            </a:r>
          </a:p>
          <a:p>
            <a:pPr>
              <a:lnSpc>
                <a:spcPct val="110000"/>
              </a:lnSpc>
            </a:pPr>
            <a:r>
              <a:rPr lang="en-US" b="1" dirty="0" smtClean="0"/>
              <a:t>Examine</a:t>
            </a:r>
            <a:r>
              <a:rPr lang="en-US" dirty="0" smtClean="0"/>
              <a:t> </a:t>
            </a:r>
            <a:r>
              <a:rPr lang="en-US" b="1" dirty="0" smtClean="0"/>
              <a:t>examples</a:t>
            </a:r>
            <a:r>
              <a:rPr lang="en-US" dirty="0" smtClean="0"/>
              <a:t> of concepts and skills in four grade levels</a:t>
            </a:r>
          </a:p>
          <a:p>
            <a:pPr>
              <a:lnSpc>
                <a:spcPct val="110000"/>
              </a:lnSpc>
            </a:pPr>
            <a:r>
              <a:rPr lang="en-US" b="1" dirty="0" smtClean="0"/>
              <a:t>Complete</a:t>
            </a:r>
            <a:r>
              <a:rPr lang="en-US" dirty="0" smtClean="0"/>
              <a:t> </a:t>
            </a:r>
            <a:r>
              <a:rPr lang="en-US" b="1" dirty="0" smtClean="0"/>
              <a:t>a guided learning exercise </a:t>
            </a:r>
            <a:r>
              <a:rPr lang="en-US" dirty="0" smtClean="0"/>
              <a:t>to check for understanding </a:t>
            </a:r>
          </a:p>
          <a:p>
            <a:pPr>
              <a:lnSpc>
                <a:spcPct val="110000"/>
              </a:lnSpc>
            </a:pPr>
            <a:r>
              <a:rPr lang="en-US" b="1" dirty="0" smtClean="0"/>
              <a:t>Apply</a:t>
            </a:r>
            <a:r>
              <a:rPr lang="en-US" dirty="0" smtClean="0"/>
              <a:t> </a:t>
            </a:r>
            <a:r>
              <a:rPr lang="en-US" b="1" dirty="0" smtClean="0"/>
              <a:t>the process </a:t>
            </a:r>
            <a:r>
              <a:rPr lang="en-US" dirty="0" smtClean="0"/>
              <a:t>to identify concepts and skills in the selected standard </a:t>
            </a:r>
          </a:p>
        </p:txBody>
      </p:sp>
    </p:spTree>
    <p:extLst>
      <p:ext uri="{BB962C8B-B14F-4D97-AF65-F5344CB8AC3E}">
        <p14:creationId xmlns:p14="http://schemas.microsoft.com/office/powerpoint/2010/main" val="32469483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28799" y="228600"/>
            <a:ext cx="4648201" cy="5635709"/>
          </a:xfrm>
          <a:prstGeom prst="rect">
            <a:avLst/>
          </a:prstGeom>
        </p:spPr>
      </p:pic>
      <p:sp>
        <p:nvSpPr>
          <p:cNvPr id="4" name="Footer Placeholder 2"/>
          <p:cNvSpPr>
            <a:spLocks noGrp="1"/>
          </p:cNvSpPr>
          <p:nvPr>
            <p:ph type="ftr" sz="quarter" idx="11"/>
          </p:nvPr>
        </p:nvSpPr>
        <p:spPr>
          <a:xfrm>
            <a:off x="914400" y="6172200"/>
            <a:ext cx="3962400" cy="457200"/>
          </a:xfrm>
        </p:spPr>
        <p:txBody>
          <a:bodyPr/>
          <a:lstStyle/>
          <a:p>
            <a:r>
              <a:rPr lang="en-US" dirty="0" smtClean="0"/>
              <a:t>Copyright © </a:t>
            </a:r>
            <a:r>
              <a:rPr lang="en-US" dirty="0" smtClean="0"/>
              <a:t>2019 </a:t>
            </a:r>
            <a:r>
              <a:rPr lang="en-US" dirty="0" smtClean="0"/>
              <a:t>Corwin</a:t>
            </a:r>
            <a:endParaRPr lang="en-US" dirty="0"/>
          </a:p>
        </p:txBody>
      </p:sp>
      <p:sp>
        <p:nvSpPr>
          <p:cNvPr id="5" name="Slide Number Placeholder 2"/>
          <p:cNvSpPr>
            <a:spLocks noGrp="1"/>
          </p:cNvSpPr>
          <p:nvPr>
            <p:ph type="sldNum" sz="quarter" idx="12"/>
          </p:nvPr>
        </p:nvSpPr>
        <p:spPr>
          <a:xfrm>
            <a:off x="146304" y="6210300"/>
            <a:ext cx="457200" cy="457200"/>
          </a:xfrm>
        </p:spPr>
        <p:txBody>
          <a:bodyPr/>
          <a:lstStyle/>
          <a:p>
            <a:pPr>
              <a:defRPr/>
            </a:pPr>
            <a:r>
              <a:rPr lang="en-US" dirty="0">
                <a:solidFill>
                  <a:schemeClr val="bg1"/>
                </a:solidFill>
              </a:rPr>
              <a:t>3</a:t>
            </a:r>
            <a:endParaRPr lang="en-US" dirty="0">
              <a:solidFill>
                <a:schemeClr val="bg1"/>
              </a:solidFill>
            </a:endParaRPr>
          </a:p>
        </p:txBody>
      </p:sp>
    </p:spTree>
    <p:extLst>
      <p:ext uri="{BB962C8B-B14F-4D97-AF65-F5344CB8AC3E}">
        <p14:creationId xmlns:p14="http://schemas.microsoft.com/office/powerpoint/2010/main" val="25623270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Modeling</a:t>
            </a:r>
            <a:endParaRPr lang="en-US" dirty="0"/>
          </a:p>
        </p:txBody>
      </p:sp>
      <p:sp>
        <p:nvSpPr>
          <p:cNvPr id="3" name="Slide Number Placeholder 2"/>
          <p:cNvSpPr>
            <a:spLocks noGrp="1"/>
          </p:cNvSpPr>
          <p:nvPr>
            <p:ph type="sldNum" sz="quarter" idx="12"/>
          </p:nvPr>
        </p:nvSpPr>
        <p:spPr/>
        <p:txBody>
          <a:bodyPr/>
          <a:lstStyle/>
          <a:p>
            <a:pPr>
              <a:defRPr/>
            </a:pPr>
            <a:fld id="{DFCE2839-0D6C-5E42-BDBA-53DE52E10458}" type="slidenum">
              <a:rPr lang="en-US" smtClean="0">
                <a:solidFill>
                  <a:schemeClr val="bg1"/>
                </a:solidFill>
              </a:rPr>
              <a:pPr>
                <a:defRPr/>
              </a:pPr>
              <a:t>4</a:t>
            </a:fld>
            <a:endParaRPr lang="en-US" dirty="0">
              <a:solidFill>
                <a:schemeClr val="bg1"/>
              </a:solidFill>
            </a:endParaRPr>
          </a:p>
        </p:txBody>
      </p:sp>
      <p:sp>
        <p:nvSpPr>
          <p:cNvPr id="5" name="Content Placeholder 4"/>
          <p:cNvSpPr>
            <a:spLocks noGrp="1"/>
          </p:cNvSpPr>
          <p:nvPr>
            <p:ph sz="quarter" idx="1"/>
          </p:nvPr>
        </p:nvSpPr>
        <p:spPr/>
        <p:txBody>
          <a:bodyPr/>
          <a:lstStyle/>
          <a:p>
            <a:pPr marL="0" indent="0" algn="ctr">
              <a:buNone/>
            </a:pPr>
            <a:r>
              <a:rPr lang="en-US" sz="3000" i="1" dirty="0" smtClean="0"/>
              <a:t>Read and discuss the four examples on page 4-5.</a:t>
            </a:r>
          </a:p>
          <a:p>
            <a:r>
              <a:rPr lang="en-US" sz="3000" dirty="0" smtClean="0"/>
              <a:t>Are there points of divergence?</a:t>
            </a:r>
          </a:p>
          <a:p>
            <a:r>
              <a:rPr lang="en-US" sz="3000" dirty="0" smtClean="0"/>
              <a:t>How might we come to consensus? </a:t>
            </a:r>
          </a:p>
          <a:p>
            <a:endParaRPr lang="en-US" sz="3000" i="1" dirty="0"/>
          </a:p>
        </p:txBody>
      </p:sp>
      <p:sp>
        <p:nvSpPr>
          <p:cNvPr id="6" name="Footer Placeholder 2"/>
          <p:cNvSpPr>
            <a:spLocks noGrp="1"/>
          </p:cNvSpPr>
          <p:nvPr>
            <p:ph type="ftr" sz="quarter" idx="11"/>
          </p:nvPr>
        </p:nvSpPr>
        <p:spPr>
          <a:xfrm>
            <a:off x="914400" y="6172200"/>
            <a:ext cx="3962400" cy="457200"/>
          </a:xfrm>
        </p:spPr>
        <p:txBody>
          <a:bodyPr/>
          <a:lstStyle/>
          <a:p>
            <a:r>
              <a:rPr lang="en-US" dirty="0" smtClean="0"/>
              <a:t>Copyright © </a:t>
            </a:r>
            <a:r>
              <a:rPr lang="en-US" dirty="0" smtClean="0"/>
              <a:t>2019 </a:t>
            </a:r>
            <a:r>
              <a:rPr lang="en-US" dirty="0" smtClean="0"/>
              <a:t>Corwin</a:t>
            </a:r>
            <a:endParaRPr lang="en-US" dirty="0"/>
          </a:p>
        </p:txBody>
      </p:sp>
    </p:spTree>
    <p:extLst>
      <p:ext uri="{BB962C8B-B14F-4D97-AF65-F5344CB8AC3E}">
        <p14:creationId xmlns:p14="http://schemas.microsoft.com/office/powerpoint/2010/main" val="36641346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Guided Practice </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
        <p:nvSpPr>
          <p:cNvPr id="5" name="Content Placeholder 4"/>
          <p:cNvSpPr>
            <a:spLocks noGrp="1"/>
          </p:cNvSpPr>
          <p:nvPr>
            <p:ph sz="quarter" idx="1"/>
          </p:nvPr>
        </p:nvSpPr>
        <p:spPr/>
        <p:txBody>
          <a:bodyPr/>
          <a:lstStyle/>
          <a:p>
            <a:r>
              <a:rPr lang="en-US" dirty="0" smtClean="0"/>
              <a:t>Use the two examples on page 6 to apply this process. </a:t>
            </a:r>
          </a:p>
          <a:p>
            <a:r>
              <a:rPr lang="en-US" dirty="0" smtClean="0"/>
              <a:t>Follow the detailed instructions to complete the exercise.</a:t>
            </a:r>
          </a:p>
          <a:p>
            <a:r>
              <a:rPr lang="en-US" dirty="0" smtClean="0"/>
              <a:t>Check for understanding by viewing the possible answers in the appendix of </a:t>
            </a:r>
            <a:r>
              <a:rPr lang="en-US" i="1" dirty="0" smtClean="0"/>
              <a:t>The Teacher Clarity Playbook</a:t>
            </a:r>
            <a:r>
              <a:rPr lang="en-US" dirty="0" smtClean="0"/>
              <a:t>. </a:t>
            </a:r>
            <a:endParaRPr lang="en-US" dirty="0"/>
          </a:p>
        </p:txBody>
      </p:sp>
      <p:sp>
        <p:nvSpPr>
          <p:cNvPr id="6" name="Footer Placeholder 2"/>
          <p:cNvSpPr>
            <a:spLocks noGrp="1"/>
          </p:cNvSpPr>
          <p:nvPr>
            <p:ph type="ftr" sz="quarter" idx="11"/>
          </p:nvPr>
        </p:nvSpPr>
        <p:spPr>
          <a:xfrm>
            <a:off x="914400" y="6172200"/>
            <a:ext cx="3962400" cy="457200"/>
          </a:xfrm>
        </p:spPr>
        <p:txBody>
          <a:bodyPr/>
          <a:lstStyle/>
          <a:p>
            <a:r>
              <a:rPr lang="en-US" dirty="0" smtClean="0"/>
              <a:t>Copyright © </a:t>
            </a:r>
            <a:r>
              <a:rPr lang="en-US" dirty="0" smtClean="0"/>
              <a:t>2019 </a:t>
            </a:r>
            <a:r>
              <a:rPr lang="en-US" dirty="0" smtClean="0"/>
              <a:t>Corwin</a:t>
            </a:r>
            <a:endParaRPr lang="en-US" dirty="0"/>
          </a:p>
        </p:txBody>
      </p:sp>
    </p:spTree>
    <p:extLst>
      <p:ext uri="{BB962C8B-B14F-4D97-AF65-F5344CB8AC3E}">
        <p14:creationId xmlns:p14="http://schemas.microsoft.com/office/powerpoint/2010/main" val="22373131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 Your Own</a:t>
            </a:r>
            <a:endParaRPr lang="en-US" dirty="0"/>
          </a:p>
        </p:txBody>
      </p:sp>
      <p:sp>
        <p:nvSpPr>
          <p:cNvPr id="3" name="Footer Placeholder 2"/>
          <p:cNvSpPr>
            <a:spLocks noGrp="1"/>
          </p:cNvSpPr>
          <p:nvPr>
            <p:ph type="ftr" sz="quarter" idx="11"/>
          </p:nvPr>
        </p:nvSpPr>
        <p:spPr/>
        <p:txBody>
          <a:bodyPr/>
          <a:lstStyle/>
          <a:p>
            <a:r>
              <a:rPr lang="en-US" dirty="0" smtClean="0"/>
              <a:t>Copyright © </a:t>
            </a:r>
            <a:r>
              <a:rPr lang="en-US" dirty="0" smtClean="0"/>
              <a:t>2019 </a:t>
            </a:r>
            <a:r>
              <a:rPr lang="en-US" dirty="0" smtClean="0"/>
              <a:t>Corwin</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
        <p:nvSpPr>
          <p:cNvPr id="5" name="Content Placeholder 4"/>
          <p:cNvSpPr>
            <a:spLocks noGrp="1"/>
          </p:cNvSpPr>
          <p:nvPr>
            <p:ph sz="quarter" idx="1"/>
          </p:nvPr>
        </p:nvSpPr>
        <p:spPr/>
        <p:txBody>
          <a:bodyPr/>
          <a:lstStyle/>
          <a:p>
            <a:r>
              <a:rPr lang="en-US" dirty="0" smtClean="0"/>
              <a:t>Individually or in teams, use the same process with your selected standard. </a:t>
            </a:r>
          </a:p>
          <a:p>
            <a:r>
              <a:rPr lang="en-US" dirty="0" smtClean="0"/>
              <a:t>Complete this on chart paper, or using digital collaboration tools. </a:t>
            </a:r>
            <a:endParaRPr lang="en-US" dirty="0"/>
          </a:p>
        </p:txBody>
      </p:sp>
    </p:spTree>
    <p:extLst>
      <p:ext uri="{BB962C8B-B14F-4D97-AF65-F5344CB8AC3E}">
        <p14:creationId xmlns:p14="http://schemas.microsoft.com/office/powerpoint/2010/main" val="37910416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PLC Conversations</a:t>
            </a:r>
            <a:endParaRPr lang="en-US" dirty="0"/>
          </a:p>
        </p:txBody>
      </p:sp>
      <p:sp>
        <p:nvSpPr>
          <p:cNvPr id="3" name="Footer Placeholder 2"/>
          <p:cNvSpPr>
            <a:spLocks noGrp="1"/>
          </p:cNvSpPr>
          <p:nvPr>
            <p:ph type="ftr" sz="quarter" idx="11"/>
          </p:nvPr>
        </p:nvSpPr>
        <p:spPr/>
        <p:txBody>
          <a:bodyPr/>
          <a:lstStyle/>
          <a:p>
            <a:r>
              <a:rPr lang="en-US" dirty="0" smtClean="0"/>
              <a:t>Copyright © </a:t>
            </a:r>
            <a:r>
              <a:rPr lang="en-US" dirty="0" smtClean="0"/>
              <a:t>2019 </a:t>
            </a:r>
            <a:r>
              <a:rPr lang="en-US" dirty="0" smtClean="0"/>
              <a:t>Corwin</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sp>
        <p:nvSpPr>
          <p:cNvPr id="5" name="Content Placeholder 4"/>
          <p:cNvSpPr>
            <a:spLocks noGrp="1"/>
          </p:cNvSpPr>
          <p:nvPr>
            <p:ph sz="quarter" idx="1"/>
          </p:nvPr>
        </p:nvSpPr>
        <p:spPr/>
        <p:txBody>
          <a:bodyPr/>
          <a:lstStyle/>
          <a:p>
            <a:pPr lvl="0"/>
            <a:r>
              <a:rPr lang="en-US" dirty="0" smtClean="0"/>
              <a:t>What </a:t>
            </a:r>
            <a:r>
              <a:rPr lang="en-US" dirty="0"/>
              <a:t>challenged you in this module?</a:t>
            </a:r>
          </a:p>
          <a:p>
            <a:pPr lvl="0"/>
            <a:r>
              <a:rPr lang="en-US" dirty="0"/>
              <a:t>How will you package and pace the standards? Would a pacing guide for all of the standards be useful?</a:t>
            </a:r>
          </a:p>
          <a:p>
            <a:pPr lvl="0"/>
            <a:r>
              <a:rPr lang="en-US" dirty="0"/>
              <a:t>How will you know if you analyzed the standard(s) correctly?</a:t>
            </a:r>
          </a:p>
          <a:p>
            <a:endParaRPr lang="en-US" dirty="0"/>
          </a:p>
        </p:txBody>
      </p:sp>
    </p:spTree>
    <p:extLst>
      <p:ext uri="{BB962C8B-B14F-4D97-AF65-F5344CB8AC3E}">
        <p14:creationId xmlns:p14="http://schemas.microsoft.com/office/powerpoint/2010/main" val="8590303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0"/>
            <a:ext cx="7772400" cy="1143000"/>
          </a:xfrm>
        </p:spPr>
        <p:txBody>
          <a:bodyPr>
            <a:normAutofit/>
          </a:bodyPr>
          <a:lstStyle/>
          <a:p>
            <a:r>
              <a:rPr lang="en-US" sz="4000" dirty="0" smtClean="0"/>
              <a:t>Wrap Up: Why Are We Doing This?</a:t>
            </a:r>
            <a:endParaRPr lang="en-US" sz="4000" dirty="0"/>
          </a:p>
        </p:txBody>
      </p:sp>
      <p:sp>
        <p:nvSpPr>
          <p:cNvPr id="3" name="Footer Placeholder 2"/>
          <p:cNvSpPr>
            <a:spLocks noGrp="1"/>
          </p:cNvSpPr>
          <p:nvPr>
            <p:ph type="ftr" sz="quarter" idx="11"/>
          </p:nvPr>
        </p:nvSpPr>
        <p:spPr/>
        <p:txBody>
          <a:bodyPr/>
          <a:lstStyle/>
          <a:p>
            <a:r>
              <a:rPr lang="en-US" dirty="0" smtClean="0"/>
              <a:t>Copyright © </a:t>
            </a:r>
            <a:r>
              <a:rPr lang="en-US" dirty="0" smtClean="0"/>
              <a:t>2019 </a:t>
            </a:r>
            <a:r>
              <a:rPr lang="en-US" dirty="0" smtClean="0"/>
              <a:t>Corwin</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sp>
        <p:nvSpPr>
          <p:cNvPr id="5" name="Content Placeholder 4"/>
          <p:cNvSpPr>
            <a:spLocks noGrp="1"/>
          </p:cNvSpPr>
          <p:nvPr>
            <p:ph sz="quarter" idx="1"/>
          </p:nvPr>
        </p:nvSpPr>
        <p:spPr/>
        <p:txBody>
          <a:bodyPr/>
          <a:lstStyle/>
          <a:p>
            <a:pPr marL="0" indent="0">
              <a:buNone/>
            </a:pPr>
            <a:r>
              <a:rPr lang="en-US" dirty="0" smtClean="0"/>
              <a:t>“Knowing </a:t>
            </a:r>
            <a:r>
              <a:rPr lang="en-US" dirty="0"/>
              <a:t>the standards well allows teachers to identify the necessary prior knowledge and to determine the expectations for students’ success. In nearly all cases, the standards themselves articulate outcomes of learning and often call upon students to apply what they have learned to an ever-widening set of situations and </a:t>
            </a:r>
            <a:r>
              <a:rPr lang="en-US" dirty="0" smtClean="0"/>
              <a:t>texts.” (p. 9)</a:t>
            </a:r>
            <a:endParaRPr lang="en-US" dirty="0"/>
          </a:p>
          <a:p>
            <a:endParaRPr lang="en-US" dirty="0"/>
          </a:p>
        </p:txBody>
      </p:sp>
    </p:spTree>
    <p:extLst>
      <p:ext uri="{BB962C8B-B14F-4D97-AF65-F5344CB8AC3E}">
        <p14:creationId xmlns:p14="http://schemas.microsoft.com/office/powerpoint/2010/main" val="292687115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DRC Master 6-12_1-20-15">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PDRC Master 6-12_1-20-15</Template>
  <TotalTime>146</TotalTime>
  <Words>298</Words>
  <Application>Microsoft Office PowerPoint</Application>
  <PresentationFormat>On-screen Show (4:3)</PresentationFormat>
  <Paragraphs>40</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Arabic Typesetting</vt:lpstr>
      <vt:lpstr>Calibri</vt:lpstr>
      <vt:lpstr>Franklin Gothic Book</vt:lpstr>
      <vt:lpstr>Georgia</vt:lpstr>
      <vt:lpstr>Perpetua</vt:lpstr>
      <vt:lpstr>Wingdings 2</vt:lpstr>
      <vt:lpstr>PDRC Master 6-12_1-20-15</vt:lpstr>
      <vt:lpstr>Module 1. Identifying Concepts and Skills</vt:lpstr>
      <vt:lpstr>Objectives for Today</vt:lpstr>
      <vt:lpstr>PowerPoint Presentation</vt:lpstr>
      <vt:lpstr>Modeling</vt:lpstr>
      <vt:lpstr>Guided Practice </vt:lpstr>
      <vt:lpstr>On Your Own</vt:lpstr>
      <vt:lpstr>PLC Conversations</vt:lpstr>
      <vt:lpstr>Wrap Up: Why Are We Doing This?</vt:lpstr>
    </vt:vector>
  </TitlesOfParts>
  <Company>Sage Publications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Focused Instruction</dc:title>
  <dc:creator>Nancy Allison</dc:creator>
  <cp:lastModifiedBy>Sharon Wu</cp:lastModifiedBy>
  <cp:revision>18</cp:revision>
  <dcterms:created xsi:type="dcterms:W3CDTF">2016-01-15T12:34:13Z</dcterms:created>
  <dcterms:modified xsi:type="dcterms:W3CDTF">2018-10-08T15:18:36Z</dcterms:modified>
</cp:coreProperties>
</file>