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70" r:id="rId4"/>
    <p:sldId id="281" r:id="rId5"/>
    <p:sldId id="272" r:id="rId6"/>
    <p:sldId id="279" r:id="rId7"/>
    <p:sldId id="280" r:id="rId8"/>
    <p:sldId id="273" r:id="rId9"/>
    <p:sldId id="274" r:id="rId10"/>
    <p:sldId id="275" r:id="rId11"/>
    <p:sldId id="282" r:id="rId12"/>
    <p:sldId id="283" r:id="rId13"/>
    <p:sldId id="285" r:id="rId14"/>
    <p:sldId id="284" r:id="rId15"/>
    <p:sldId id="286" r:id="rId16"/>
    <p:sldId id="277" r:id="rId17"/>
    <p:sldId id="287" r:id="rId18"/>
    <p:sldId id="278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. Wainwright" initials="D" lastIdx="2" clrIdx="0">
    <p:extLst>
      <p:ext uri="{19B8F6BF-5375-455C-9EA6-DF929625EA0E}">
        <p15:presenceInfo xmlns:p15="http://schemas.microsoft.com/office/powerpoint/2012/main" userId="D. Wainwrigh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8" autoAdjust="0"/>
    <p:restoredTop sz="94660"/>
  </p:normalViewPr>
  <p:slideViewPr>
    <p:cSldViewPr>
      <p:cViewPr varScale="1">
        <p:scale>
          <a:sx n="91" d="100"/>
          <a:sy n="91" d="100"/>
        </p:scale>
        <p:origin x="99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80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DA309-AFE2-4476-8E8B-527B3E791EBF}" type="datetimeFigureOut">
              <a:rPr lang="en-US" smtClean="0"/>
              <a:t>11/9/2017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68F25-222A-4670-8984-3A7AC7AAFD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7015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BE76D-C75F-46B1-92F6-84A0FD1A4318}" type="datetimeFigureOut">
              <a:rPr lang="en-US" smtClean="0"/>
              <a:t>11/9/2017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C8D44-34E3-4684-B9F6-0BBE1ECD13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86152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933994" y="3580031"/>
            <a:ext cx="7696200" cy="990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200" b="1" i="1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Engagement by Design</a:t>
            </a:r>
            <a:endParaRPr kumimoji="0"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2018 Corwin</a:t>
            </a:r>
            <a:endParaRPr lang="en-US" dirty="0" smtClean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89078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83820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41812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457200" y="947410"/>
            <a:ext cx="8229600" cy="1470025"/>
          </a:xfrm>
        </p:spPr>
        <p:txBody>
          <a:bodyPr anchor="ctr">
            <a:noAutofit/>
          </a:bodyPr>
          <a:lstStyle>
            <a:lvl1pPr algn="ctr">
              <a:defRPr lang="en-US" sz="5400" b="1" dirty="0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Module 1</a:t>
            </a:r>
            <a:endParaRPr kumimoji="0"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9833" y="5943600"/>
            <a:ext cx="187416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800"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2018 Corwin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1106" y="1355750"/>
            <a:ext cx="9142894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40" y="1320395"/>
            <a:ext cx="9143160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447800"/>
            <a:ext cx="9144000" cy="4571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© 2018 Corwin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9833" y="5943600"/>
            <a:ext cx="187416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latinLnBrk="0" hangingPunct="1">
        <a:spcBef>
          <a:spcPct val="0"/>
        </a:spcBef>
        <a:buNone/>
        <a:defRPr kumimoji="0" sz="4800" b="1" kern="1200">
          <a:solidFill>
            <a:schemeClr val="tx2"/>
          </a:solidFill>
          <a:latin typeface="Calibri" panose="020F0502020204030204" pitchFamily="34" charset="0"/>
          <a:ea typeface="+mj-ea"/>
          <a:cs typeface="Arabic Typesetting" panose="03020402040406030203" pitchFamily="66" charset="-78"/>
        </a:defRPr>
      </a:lvl1pPr>
    </p:titleStyle>
    <p:bodyStyle>
      <a:lvl1pPr marL="274320" indent="-274320" algn="l" rtl="0" eaLnBrk="1" latinLnBrk="0" hangingPunct="1">
        <a:lnSpc>
          <a:spcPct val="150000"/>
        </a:lnSpc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548640" indent="-228600" algn="l" rtl="0" eaLnBrk="1" latinLnBrk="0" hangingPunct="1">
        <a:lnSpc>
          <a:spcPct val="150000"/>
        </a:lnSpc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822960" indent="-228600" algn="l" rtl="0" eaLnBrk="1" latinLnBrk="0" hangingPunct="1">
        <a:lnSpc>
          <a:spcPct val="150000"/>
        </a:lnSpc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097280" indent="-228600" algn="l" rtl="0" eaLnBrk="1" latinLnBrk="0" hangingPunct="1">
        <a:lnSpc>
          <a:spcPct val="150000"/>
        </a:lnSpc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1371600" indent="-228600" algn="l" rtl="0" eaLnBrk="1" latinLnBrk="0" hangingPunct="1">
        <a:lnSpc>
          <a:spcPct val="150000"/>
        </a:lnSpc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900" y="3352800"/>
            <a:ext cx="7696200" cy="990600"/>
          </a:xfrm>
        </p:spPr>
        <p:txBody>
          <a:bodyPr/>
          <a:lstStyle/>
          <a:p>
            <a:r>
              <a:rPr lang="en-US" dirty="0" smtClean="0"/>
              <a:t>Engagement by Design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Module 5</a:t>
            </a:r>
            <a:br>
              <a:rPr lang="en-US" dirty="0" smtClean="0"/>
            </a:br>
            <a:r>
              <a:rPr lang="en-US" dirty="0" smtClean="0"/>
              <a:t>Engagement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0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839200" cy="1020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Student </a:t>
            </a:r>
            <a:r>
              <a:rPr lang="en-US" sz="3600" dirty="0" smtClean="0"/>
              <a:t>Voice: Most </a:t>
            </a:r>
            <a:r>
              <a:rPr lang="en-US" sz="3600" dirty="0" smtClean="0"/>
              <a:t>Critical Component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2018 Corwin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Students </a:t>
            </a:r>
            <a:r>
              <a:rPr lang="en-US" sz="2800" i="1" dirty="0" smtClean="0"/>
              <a:t>want</a:t>
            </a:r>
            <a:r>
              <a:rPr lang="en-US" sz="2800" dirty="0" smtClean="0"/>
              <a:t> to be </a:t>
            </a:r>
            <a:r>
              <a:rPr lang="en-US" sz="2800" dirty="0" smtClean="0"/>
              <a:t>understood.</a:t>
            </a:r>
            <a:endParaRPr lang="en-US" sz="2800" dirty="0" smtClean="0"/>
          </a:p>
          <a:p>
            <a:pPr marL="0" indent="0">
              <a:buNone/>
            </a:pPr>
            <a:endParaRPr lang="en-US" sz="200" dirty="0" smtClean="0"/>
          </a:p>
          <a:p>
            <a:r>
              <a:rPr lang="en-US" sz="2800" dirty="0" smtClean="0"/>
              <a:t>Students </a:t>
            </a:r>
            <a:r>
              <a:rPr lang="en-US" sz="2800" i="1" dirty="0" smtClean="0"/>
              <a:t>deserve </a:t>
            </a:r>
            <a:r>
              <a:rPr lang="en-US" sz="2800" dirty="0" smtClean="0"/>
              <a:t>to be </a:t>
            </a:r>
            <a:r>
              <a:rPr lang="en-US" sz="2800" dirty="0" smtClean="0"/>
              <a:t>understood.</a:t>
            </a:r>
            <a:endParaRPr lang="en-US" sz="2800" dirty="0" smtClean="0"/>
          </a:p>
          <a:p>
            <a:endParaRPr lang="en-US" sz="1000" dirty="0" smtClean="0"/>
          </a:p>
          <a:p>
            <a:pPr>
              <a:lnSpc>
                <a:spcPct val="100000"/>
              </a:lnSpc>
            </a:pPr>
            <a:r>
              <a:rPr lang="en-US" sz="2800" dirty="0" smtClean="0"/>
              <a:t>Students </a:t>
            </a:r>
            <a:r>
              <a:rPr lang="en-US" sz="2800" i="1" dirty="0" smtClean="0"/>
              <a:t>must take responsibility </a:t>
            </a:r>
            <a:r>
              <a:rPr lang="en-US" sz="2800" dirty="0" smtClean="0"/>
              <a:t>for expressing thoughts and advocating for themselves and </a:t>
            </a:r>
            <a:r>
              <a:rPr lang="en-US" sz="2800" dirty="0" smtClean="0"/>
              <a:t>others.</a:t>
            </a:r>
            <a:endParaRPr lang="en-US" sz="2800" dirty="0" smtClean="0"/>
          </a:p>
          <a:p>
            <a:pPr marL="0" indent="0">
              <a:lnSpc>
                <a:spcPct val="100000"/>
              </a:lnSpc>
              <a:buNone/>
            </a:pPr>
            <a:endParaRPr lang="en-US" sz="1000" dirty="0" smtClean="0"/>
          </a:p>
          <a:p>
            <a:pPr>
              <a:lnSpc>
                <a:spcPct val="100000"/>
              </a:lnSpc>
            </a:pPr>
            <a:r>
              <a:rPr lang="en-US" sz="2800" dirty="0" smtClean="0"/>
              <a:t>Teachers </a:t>
            </a:r>
            <a:r>
              <a:rPr lang="en-US" sz="2800" i="1" dirty="0" smtClean="0"/>
              <a:t>must afford opportunities </a:t>
            </a:r>
            <a:r>
              <a:rPr lang="en-US" sz="2800" dirty="0" smtClean="0"/>
              <a:t>to </a:t>
            </a:r>
            <a:r>
              <a:rPr lang="en-US" sz="2800" i="1" dirty="0" smtClean="0"/>
              <a:t>all</a:t>
            </a:r>
            <a:r>
              <a:rPr lang="en-US" sz="2800" dirty="0" smtClean="0"/>
              <a:t> students to turn their voices into meaningful </a:t>
            </a:r>
            <a:r>
              <a:rPr lang="en-US" sz="2800" dirty="0" smtClean="0"/>
              <a:t>action.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023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2018 Corwin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33600"/>
            <a:ext cx="8865424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4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Importance of Self-Worth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2018 Corwin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77724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i="1" dirty="0" smtClean="0"/>
              <a:t>Self-worth occurs when students know they are uniquely valued members of the school community; have a person in their lives they can trust and learn from; and believe they have the ability to achieve—academically, personally, and socially. </a:t>
            </a:r>
            <a:endParaRPr lang="en-US" i="1" dirty="0" smtClean="0"/>
          </a:p>
          <a:p>
            <a:pPr marL="0" indent="0" algn="r">
              <a:buNone/>
            </a:pPr>
            <a:r>
              <a:rPr lang="en-US" sz="2800" dirty="0"/>
              <a:t> </a:t>
            </a:r>
            <a:r>
              <a:rPr lang="en-US" sz="2400" dirty="0" smtClean="0"/>
              <a:t>Quaglia and Corso,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15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Self-Worth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2018 Corwin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28800"/>
            <a:ext cx="850020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3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2018 Corwin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When students find purpose in their experience at school, they are </a:t>
            </a:r>
            <a:r>
              <a:rPr lang="en-US" sz="3600" b="1" dirty="0" smtClean="0"/>
              <a:t>17</a:t>
            </a:r>
            <a:r>
              <a:rPr lang="en-US" sz="2800" dirty="0" smtClean="0"/>
              <a:t> times more likely to be academically motivated to learn.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914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2018 Corwin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0"/>
            <a:ext cx="8112438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9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Engaged Students</a:t>
            </a:r>
            <a:br>
              <a:rPr lang="en-US" dirty="0" smtClean="0"/>
            </a:br>
            <a:r>
              <a:rPr lang="en-US" sz="3600" dirty="0" smtClean="0"/>
              <a:t>Look Like? Sound Like? Feel Like?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2018 Corwin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Engaged students . . .</a:t>
            </a:r>
          </a:p>
          <a:p>
            <a:pPr marL="731520"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 smtClean="0"/>
              <a:t>Lose track of time and space</a:t>
            </a:r>
          </a:p>
          <a:p>
            <a:pPr marL="731520"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 smtClean="0"/>
              <a:t>Are not afraid to fail or succeed</a:t>
            </a:r>
          </a:p>
          <a:p>
            <a:pPr marL="731520"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Are able to express their honest opinions and concerns</a:t>
            </a:r>
          </a:p>
          <a:p>
            <a:pPr marL="731520"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 smtClean="0"/>
              <a:t>Are emotionally, intellectually, and behaviorally invested in learning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724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Engaged Students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2018 Corwin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965" y="1600200"/>
            <a:ext cx="6188635" cy="425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3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Engaged Classrooms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2018 Corwin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76400"/>
            <a:ext cx="6061456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1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Engaged Student Outcomes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2018 Corwin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524000"/>
            <a:ext cx="5639022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9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Objectives for Today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2018 Corwin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77724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Participants </a:t>
            </a:r>
            <a:r>
              <a:rPr lang="en-US" dirty="0" smtClean="0"/>
              <a:t>will</a:t>
            </a:r>
            <a:endParaRPr lang="en-US" dirty="0" smtClean="0"/>
          </a:p>
          <a:p>
            <a:r>
              <a:rPr lang="en-US" dirty="0" smtClean="0"/>
              <a:t>Learn about the “engagement gap”</a:t>
            </a:r>
          </a:p>
          <a:p>
            <a:r>
              <a:rPr lang="en-US" dirty="0" smtClean="0"/>
              <a:t>Study the three types of engagement</a:t>
            </a:r>
          </a:p>
          <a:p>
            <a:r>
              <a:rPr lang="en-US" dirty="0" smtClean="0"/>
              <a:t>Explore the “engagement </a:t>
            </a:r>
            <a:r>
              <a:rPr lang="en-US" dirty="0"/>
              <a:t>e</a:t>
            </a:r>
            <a:r>
              <a:rPr lang="en-US" dirty="0" smtClean="0"/>
              <a:t>quation”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Learn how applying all the facets of engagement results in enhanced student outcomes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694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Engagement Gap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2018 Corwin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458200" cy="4495800"/>
          </a:xfrm>
        </p:spPr>
        <p:txBody>
          <a:bodyPr/>
          <a:lstStyle/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3200" i="1" dirty="0" smtClean="0"/>
              <a:t>When it comes to tackling the achievement gap, </a:t>
            </a:r>
          </a:p>
          <a:p>
            <a:pPr marL="0" indent="0" algn="ctr">
              <a:buNone/>
            </a:pPr>
            <a:r>
              <a:rPr lang="en-US" sz="3200" i="1" dirty="0" smtClean="0"/>
              <a:t>there must first be an understanding that this is a symptom of a much greater challenge . . . </a:t>
            </a:r>
          </a:p>
          <a:p>
            <a:pPr marL="0" indent="0" algn="ctr">
              <a:buNone/>
            </a:pPr>
            <a:r>
              <a:rPr lang="en-US" sz="3200" i="1" dirty="0" smtClean="0"/>
              <a:t>an engagement gap.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79104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Dimensions of Engagement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2018 Corwin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75068480"/>
              </p:ext>
            </p:extLst>
          </p:nvPr>
        </p:nvGraphicFramePr>
        <p:xfrm>
          <a:off x="457200" y="1676399"/>
          <a:ext cx="8305800" cy="40386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18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7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6271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Behavioral</a:t>
                      </a:r>
                      <a:r>
                        <a:rPr lang="en-US" sz="2000" b="0" baseline="0" dirty="0" smtClean="0"/>
                        <a:t> Engagement</a:t>
                      </a:r>
                    </a:p>
                    <a:p>
                      <a:r>
                        <a:rPr lang="en-US" sz="2000" b="0" i="1" baseline="0" dirty="0" smtClean="0"/>
                        <a:t>Academic behaviors and actions</a:t>
                      </a:r>
                      <a:endParaRPr lang="en-US" sz="2800" b="0" i="1" baseline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="0" dirty="0" smtClean="0"/>
                        <a:t>Participates</a:t>
                      </a:r>
                      <a:r>
                        <a:rPr lang="en-US" b="0" baseline="0" dirty="0" smtClean="0"/>
                        <a:t> in school functions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="0" baseline="0" dirty="0" smtClean="0"/>
                        <a:t>Attends and participates in class activities and discussions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="0" baseline="0" dirty="0" smtClean="0"/>
                        <a:t>Follows school rules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="0" baseline="0" dirty="0" smtClean="0"/>
                        <a:t>Studies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="0" baseline="0" dirty="0" smtClean="0"/>
                        <a:t>Completes assignments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073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Cognitive Engagement</a:t>
                      </a:r>
                    </a:p>
                    <a:p>
                      <a:r>
                        <a:rPr lang="en-US" sz="2000" i="1" dirty="0" smtClean="0"/>
                        <a:t>Psychological</a:t>
                      </a:r>
                      <a:r>
                        <a:rPr lang="en-US" sz="2000" i="1" baseline="0" dirty="0" smtClean="0"/>
                        <a:t> effort</a:t>
                      </a:r>
                      <a:endParaRPr lang="en-US" sz="2000" i="1" dirty="0" smtClean="0"/>
                    </a:p>
                    <a:p>
                      <a:endParaRPr lang="en-US" sz="2000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Desires challenge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Self-regulates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Plans,</a:t>
                      </a:r>
                      <a:r>
                        <a:rPr lang="en-US" baseline="0" dirty="0" smtClean="0"/>
                        <a:t> monitors, and evaluates one’s thinking and learning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Emotional</a:t>
                      </a:r>
                      <a:r>
                        <a:rPr lang="en-US" sz="2000" baseline="0" dirty="0" smtClean="0"/>
                        <a:t> Engagement</a:t>
                      </a:r>
                    </a:p>
                    <a:p>
                      <a:r>
                        <a:rPr lang="en-US" sz="2000" b="0" i="1" baseline="0" dirty="0" smtClean="0"/>
                        <a:t>How students feel</a:t>
                      </a:r>
                      <a:endParaRPr lang="en-US" sz="2000" b="0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Is comfortable</a:t>
                      </a:r>
                      <a:r>
                        <a:rPr lang="en-US" baseline="0" dirty="0" smtClean="0"/>
                        <a:t> talking to peers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Engages in group learning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Asks questions of teachers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Interested, inquisitive, and curious about academic content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327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Dimensions of Engagement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2018 Corwin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18728197"/>
              </p:ext>
            </p:extLst>
          </p:nvPr>
        </p:nvGraphicFramePr>
        <p:xfrm>
          <a:off x="457200" y="1676399"/>
          <a:ext cx="8305800" cy="40386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18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7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6271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Behavioral</a:t>
                      </a:r>
                      <a:r>
                        <a:rPr lang="en-US" sz="2000" b="0" baseline="0" dirty="0" smtClean="0"/>
                        <a:t> Engagement</a:t>
                      </a:r>
                    </a:p>
                    <a:p>
                      <a:r>
                        <a:rPr lang="en-US" sz="2000" b="0" i="1" baseline="0" dirty="0" smtClean="0"/>
                        <a:t>Academic behaviors and actions</a:t>
                      </a:r>
                      <a:endParaRPr lang="en-US" sz="2800" b="0" i="1" baseline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="0" dirty="0" smtClean="0"/>
                        <a:t>Participates</a:t>
                      </a:r>
                      <a:r>
                        <a:rPr lang="en-US" b="0" baseline="0" dirty="0" smtClean="0"/>
                        <a:t> in school functions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="0" baseline="0" dirty="0" smtClean="0"/>
                        <a:t>Attends and participates in class activities and discussions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="0" baseline="0" dirty="0" smtClean="0"/>
                        <a:t>Follows school rules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="0" baseline="0" dirty="0" smtClean="0"/>
                        <a:t>Studies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="0" baseline="0" dirty="0" smtClean="0"/>
                        <a:t>Completes assignments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073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Cognitive Engagement</a:t>
                      </a:r>
                    </a:p>
                    <a:p>
                      <a:r>
                        <a:rPr lang="en-US" sz="2000" i="1" dirty="0" smtClean="0"/>
                        <a:t>Psychological</a:t>
                      </a:r>
                      <a:r>
                        <a:rPr lang="en-US" sz="2000" i="1" baseline="0" dirty="0" smtClean="0"/>
                        <a:t> effort</a:t>
                      </a:r>
                      <a:endParaRPr lang="en-US" sz="2000" i="1" dirty="0" smtClean="0"/>
                    </a:p>
                    <a:p>
                      <a:endParaRPr lang="en-US" sz="2000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Desires challenge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Self-regulates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Plans,</a:t>
                      </a:r>
                      <a:r>
                        <a:rPr lang="en-US" baseline="0" dirty="0" smtClean="0"/>
                        <a:t> monitors, and evaluates one’s thinking and learning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Emotional</a:t>
                      </a:r>
                      <a:r>
                        <a:rPr lang="en-US" sz="2000" baseline="0" dirty="0" smtClean="0"/>
                        <a:t> Engagement</a:t>
                      </a:r>
                    </a:p>
                    <a:p>
                      <a:r>
                        <a:rPr lang="en-US" sz="2000" b="0" i="1" baseline="0" dirty="0" smtClean="0"/>
                        <a:t>How students feel</a:t>
                      </a:r>
                      <a:endParaRPr lang="en-US" sz="2000" b="0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Is</a:t>
                      </a:r>
                      <a:r>
                        <a:rPr lang="en-US" baseline="0" dirty="0" smtClean="0"/>
                        <a:t> c</a:t>
                      </a:r>
                      <a:r>
                        <a:rPr lang="en-US" dirty="0" smtClean="0"/>
                        <a:t>omfortable</a:t>
                      </a:r>
                      <a:r>
                        <a:rPr lang="en-US" baseline="0" dirty="0" smtClean="0"/>
                        <a:t> talking to peers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Engages in group learning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Asks questions of teachers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Interested, inquisitive, and curious about academic content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" y="3276600"/>
            <a:ext cx="8305800" cy="2438400"/>
          </a:xfrm>
          <a:prstGeom prst="rect">
            <a:avLst/>
          </a:prstGeom>
          <a:solidFill>
            <a:schemeClr val="accent1">
              <a:alpha val="4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63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Dimensions of Engagement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2018 Corwin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54678969"/>
              </p:ext>
            </p:extLst>
          </p:nvPr>
        </p:nvGraphicFramePr>
        <p:xfrm>
          <a:off x="457200" y="1676399"/>
          <a:ext cx="8305800" cy="40386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18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7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627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Behavioral</a:t>
                      </a:r>
                      <a:r>
                        <a:rPr lang="en-US" sz="2000" baseline="0" dirty="0" smtClean="0"/>
                        <a:t> Engagement</a:t>
                      </a:r>
                    </a:p>
                    <a:p>
                      <a:r>
                        <a:rPr lang="en-US" sz="2000" b="0" i="1" baseline="0" dirty="0" smtClean="0"/>
                        <a:t>Academic behaviors and actions</a:t>
                      </a:r>
                      <a:endParaRPr lang="en-US" sz="2800" b="0" i="1" baseline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="0" dirty="0" smtClean="0"/>
                        <a:t>Participates</a:t>
                      </a:r>
                      <a:r>
                        <a:rPr lang="en-US" b="0" baseline="0" dirty="0" smtClean="0"/>
                        <a:t> in school functions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="0" baseline="0" dirty="0" smtClean="0"/>
                        <a:t>Attends and participates in class activities and discussions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="0" baseline="0" dirty="0" smtClean="0"/>
                        <a:t>Follows school rules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="0" baseline="0" dirty="0" smtClean="0"/>
                        <a:t>Studies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="0" baseline="0" dirty="0" smtClean="0"/>
                        <a:t>Completes assignments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073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Cognitive Engagement</a:t>
                      </a:r>
                    </a:p>
                    <a:p>
                      <a:r>
                        <a:rPr lang="en-US" sz="2000" i="1" dirty="0" smtClean="0"/>
                        <a:t>Psychological</a:t>
                      </a:r>
                      <a:r>
                        <a:rPr lang="en-US" sz="2000" i="1" baseline="0" dirty="0" smtClean="0"/>
                        <a:t> effort</a:t>
                      </a:r>
                      <a:endParaRPr lang="en-US" sz="2000" i="1" dirty="0" smtClean="0"/>
                    </a:p>
                    <a:p>
                      <a:endParaRPr lang="en-US" sz="2000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Desires challenge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Self-regulates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Plans,</a:t>
                      </a:r>
                      <a:r>
                        <a:rPr lang="en-US" baseline="0" dirty="0" smtClean="0"/>
                        <a:t> monitors, and evaluates one’s thinking and learning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Emotional</a:t>
                      </a:r>
                      <a:r>
                        <a:rPr lang="en-US" sz="2000" baseline="0" dirty="0" smtClean="0"/>
                        <a:t> Engagement</a:t>
                      </a:r>
                    </a:p>
                    <a:p>
                      <a:r>
                        <a:rPr lang="en-US" sz="2000" b="0" i="1" baseline="0" dirty="0" smtClean="0"/>
                        <a:t>How students feel</a:t>
                      </a:r>
                      <a:endParaRPr lang="en-US" sz="2000" b="0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Is comfortable</a:t>
                      </a:r>
                      <a:r>
                        <a:rPr lang="en-US" baseline="0" dirty="0" smtClean="0"/>
                        <a:t> talking to peers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Engages in group learning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Asks questions of teachers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Interested, inquisitive, and curious about academic content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" y="4343400"/>
            <a:ext cx="8305800" cy="1371600"/>
          </a:xfrm>
          <a:prstGeom prst="rect">
            <a:avLst/>
          </a:prstGeom>
          <a:solidFill>
            <a:schemeClr val="accent1">
              <a:alpha val="4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1676399"/>
            <a:ext cx="8305800" cy="1600200"/>
          </a:xfrm>
          <a:prstGeom prst="rect">
            <a:avLst/>
          </a:prstGeom>
          <a:solidFill>
            <a:schemeClr val="accent1">
              <a:alpha val="4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25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Dimensions of Engagement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2018 Corwin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24801938"/>
              </p:ext>
            </p:extLst>
          </p:nvPr>
        </p:nvGraphicFramePr>
        <p:xfrm>
          <a:off x="457200" y="1676399"/>
          <a:ext cx="8305800" cy="40386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18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7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627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Behavioral</a:t>
                      </a:r>
                      <a:r>
                        <a:rPr lang="en-US" sz="2000" baseline="0" dirty="0" smtClean="0"/>
                        <a:t> Engagement</a:t>
                      </a:r>
                    </a:p>
                    <a:p>
                      <a:r>
                        <a:rPr lang="en-US" sz="2000" b="0" i="1" baseline="0" dirty="0" smtClean="0"/>
                        <a:t>Academic behaviors and actions</a:t>
                      </a:r>
                      <a:endParaRPr lang="en-US" sz="2800" b="0" i="1" baseline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="0" dirty="0" smtClean="0"/>
                        <a:t>Participates</a:t>
                      </a:r>
                      <a:r>
                        <a:rPr lang="en-US" b="0" baseline="0" dirty="0" smtClean="0"/>
                        <a:t> in school functions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="0" baseline="0" dirty="0" smtClean="0"/>
                        <a:t>Attends and participates in class activities and discussions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="0" baseline="0" dirty="0" smtClean="0"/>
                        <a:t>Follows school rules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="0" baseline="0" dirty="0" smtClean="0"/>
                        <a:t>Studies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="0" baseline="0" dirty="0" smtClean="0"/>
                        <a:t>Completes assignments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073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Cognitive Engagement</a:t>
                      </a:r>
                    </a:p>
                    <a:p>
                      <a:r>
                        <a:rPr lang="en-US" sz="2000" i="1" dirty="0" smtClean="0"/>
                        <a:t>Psychological</a:t>
                      </a:r>
                      <a:r>
                        <a:rPr lang="en-US" sz="2000" i="1" baseline="0" dirty="0" smtClean="0"/>
                        <a:t> effort</a:t>
                      </a:r>
                      <a:endParaRPr lang="en-US" sz="2000" i="1" dirty="0" smtClean="0"/>
                    </a:p>
                    <a:p>
                      <a:endParaRPr lang="en-US" sz="2000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Desires challenge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Self-regulates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Plans,</a:t>
                      </a:r>
                      <a:r>
                        <a:rPr lang="en-US" baseline="0" dirty="0" smtClean="0"/>
                        <a:t> monitors, and evaluates one’s thinking and learning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Emotional</a:t>
                      </a:r>
                      <a:r>
                        <a:rPr lang="en-US" sz="2000" baseline="0" dirty="0" smtClean="0"/>
                        <a:t> Engagement</a:t>
                      </a:r>
                    </a:p>
                    <a:p>
                      <a:r>
                        <a:rPr lang="en-US" sz="2000" b="0" i="1" baseline="0" dirty="0" smtClean="0"/>
                        <a:t>How students feel</a:t>
                      </a:r>
                      <a:endParaRPr lang="en-US" sz="2000" b="0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Is comfortable</a:t>
                      </a:r>
                      <a:r>
                        <a:rPr lang="en-US" baseline="0" dirty="0" smtClean="0"/>
                        <a:t> talking to peers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Engages in group learning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Asks questions of teachers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Interested, inquisitive, and curious about academic content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" y="1676400"/>
            <a:ext cx="8305800" cy="2667000"/>
          </a:xfrm>
          <a:prstGeom prst="rect">
            <a:avLst/>
          </a:prstGeom>
          <a:solidFill>
            <a:schemeClr val="accent1">
              <a:alpha val="5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06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Balanced Model for Optimal Learning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2018 Corwin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24255" r="-24255"/>
          <a:stretch>
            <a:fillRect/>
          </a:stretch>
        </p:blipFill>
        <p:spPr>
          <a:xfrm>
            <a:off x="1214714" y="1692184"/>
            <a:ext cx="6866972" cy="4038600"/>
          </a:xfrm>
        </p:spPr>
      </p:pic>
    </p:spTree>
    <p:extLst>
      <p:ext uri="{BB962C8B-B14F-4D97-AF65-F5344CB8AC3E}">
        <p14:creationId xmlns:p14="http://schemas.microsoft.com/office/powerpoint/2010/main" val="185885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Engagement Equation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2018 Corwin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2895600"/>
            <a:ext cx="8458200" cy="25146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S = Students 				R =  Relationships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T = Teachers				TC = Teacher Clarity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C = Content				CH = Challenge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P = Purpose				SW = Student Worth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			</a:t>
            </a:r>
            <a:r>
              <a:rPr lang="en-US" b="1" dirty="0" smtClean="0"/>
              <a:t>V = voice 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524000"/>
            <a:ext cx="5453529" cy="13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7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DRC Master 6-12_1-20-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PDRC Master 6-12_1-20-15</Template>
  <TotalTime>433</TotalTime>
  <Words>634</Words>
  <Application>Microsoft Office PowerPoint</Application>
  <PresentationFormat>On-screen Show (4:3)</PresentationFormat>
  <Paragraphs>157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Arabic Typesetting</vt:lpstr>
      <vt:lpstr>Arial</vt:lpstr>
      <vt:lpstr>Calibri</vt:lpstr>
      <vt:lpstr>Franklin Gothic Book</vt:lpstr>
      <vt:lpstr>Georgia</vt:lpstr>
      <vt:lpstr>Perpetua</vt:lpstr>
      <vt:lpstr>Wingdings 2</vt:lpstr>
      <vt:lpstr>PDRC Master 6-12_1-20-15</vt:lpstr>
      <vt:lpstr>Module 5 Engagement</vt:lpstr>
      <vt:lpstr>Objectives for Today</vt:lpstr>
      <vt:lpstr>The Engagement Gap</vt:lpstr>
      <vt:lpstr>Dimensions of Engagement</vt:lpstr>
      <vt:lpstr>Dimensions of Engagement</vt:lpstr>
      <vt:lpstr>Dimensions of Engagement</vt:lpstr>
      <vt:lpstr>Dimensions of Engagement</vt:lpstr>
      <vt:lpstr>Balanced Model for Optimal Learning</vt:lpstr>
      <vt:lpstr>The Engagement Equation</vt:lpstr>
      <vt:lpstr>Student Voice: Most Critical Component</vt:lpstr>
      <vt:lpstr>Voice</vt:lpstr>
      <vt:lpstr>The Importance of Self-Worth</vt:lpstr>
      <vt:lpstr>Self-Worth</vt:lpstr>
      <vt:lpstr>Purpose</vt:lpstr>
      <vt:lpstr>Purpose</vt:lpstr>
      <vt:lpstr>Engaged Students Look Like? Sound Like? Feel Like?</vt:lpstr>
      <vt:lpstr>Engaged Students</vt:lpstr>
      <vt:lpstr>Engaged Classrooms</vt:lpstr>
      <vt:lpstr>Engaged Student Outcomes</vt:lpstr>
    </vt:vector>
  </TitlesOfParts>
  <Company>Sage Publications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Focused Instruction</dc:title>
  <dc:creator>Nancy Allison</dc:creator>
  <cp:lastModifiedBy>Melanie Birdsall</cp:lastModifiedBy>
  <cp:revision>39</cp:revision>
  <dcterms:created xsi:type="dcterms:W3CDTF">2016-01-15T12:34:13Z</dcterms:created>
  <dcterms:modified xsi:type="dcterms:W3CDTF">2017-11-09T16:20:03Z</dcterms:modified>
</cp:coreProperties>
</file>