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1" r:id="rId4"/>
    <p:sldId id="270" r:id="rId5"/>
    <p:sldId id="272" r:id="rId6"/>
    <p:sldId id="273" r:id="rId7"/>
    <p:sldId id="275" r:id="rId8"/>
    <p:sldId id="274" r:id="rId9"/>
    <p:sldId id="276" r:id="rId10"/>
    <p:sldId id="277" r:id="rId11"/>
    <p:sldId id="279" r:id="rId12"/>
    <p:sldId id="278" r:id="rId13"/>
    <p:sldId id="280" r:id="rId14"/>
    <p:sldId id="281" r:id="rId15"/>
    <p:sldId id="282" r:id="rId16"/>
    <p:sldId id="28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. Wainwright" initials="D" lastIdx="1" clrIdx="0">
    <p:extLst>
      <p:ext uri="{19B8F6BF-5375-455C-9EA6-DF929625EA0E}">
        <p15:presenceInfo xmlns:p15="http://schemas.microsoft.com/office/powerpoint/2012/main" userId="D. Wainwrigh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4660"/>
  </p:normalViewPr>
  <p:slideViewPr>
    <p:cSldViewPr>
      <p:cViewPr varScale="1">
        <p:scale>
          <a:sx n="91" d="100"/>
          <a:sy n="91" d="100"/>
        </p:scale>
        <p:origin x="99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9CFA8F-5EC1-DD47-8A3B-6349B8A8874F}" type="doc">
      <dgm:prSet loTypeId="urn:microsoft.com/office/officeart/2005/8/layout/h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8C0069-C797-A84A-9083-EAE0E7AF7257}">
      <dgm:prSet phldrT="[Text]"/>
      <dgm:spPr/>
      <dgm:t>
        <a:bodyPr/>
        <a:lstStyle/>
        <a:p>
          <a:r>
            <a:rPr lang="en-US" b="1" dirty="0" smtClean="0">
              <a:latin typeface="Bradley Hand ITC TT-Bold"/>
              <a:cs typeface="Bradley Hand ITC TT-Bold"/>
            </a:rPr>
            <a:t>Zone of </a:t>
          </a:r>
          <a:r>
            <a:rPr lang="en-US" b="1" u="none" dirty="0" smtClean="0">
              <a:latin typeface="Bradley Hand ITC TT-Bold"/>
              <a:cs typeface="Bradley Hand ITC TT-Bold"/>
            </a:rPr>
            <a:t>Actual </a:t>
          </a:r>
          <a:r>
            <a:rPr lang="en-US" b="1" dirty="0" smtClean="0">
              <a:latin typeface="Bradley Hand ITC TT-Bold"/>
              <a:cs typeface="Bradley Hand ITC TT-Bold"/>
            </a:rPr>
            <a:t>Development </a:t>
          </a:r>
          <a:endParaRPr lang="en-US" b="1" dirty="0">
            <a:latin typeface="Bradley Hand ITC TT-Bold"/>
            <a:cs typeface="Bradley Hand ITC TT-Bold"/>
          </a:endParaRPr>
        </a:p>
      </dgm:t>
    </dgm:pt>
    <dgm:pt modelId="{8C4D15C3-FB29-5B4A-9E24-DD113BBED15B}" type="parTrans" cxnId="{0C06E86D-F19E-5840-A538-972B5FA91FE7}">
      <dgm:prSet/>
      <dgm:spPr/>
      <dgm:t>
        <a:bodyPr/>
        <a:lstStyle/>
        <a:p>
          <a:endParaRPr lang="en-US"/>
        </a:p>
      </dgm:t>
    </dgm:pt>
    <dgm:pt modelId="{BDD9DEF0-31B5-B647-819E-C7F424240CC2}" type="sibTrans" cxnId="{0C06E86D-F19E-5840-A538-972B5FA91FE7}">
      <dgm:prSet/>
      <dgm:spPr/>
      <dgm:t>
        <a:bodyPr/>
        <a:lstStyle/>
        <a:p>
          <a:endParaRPr lang="en-US"/>
        </a:p>
      </dgm:t>
    </dgm:pt>
    <dgm:pt modelId="{18E56889-1D39-0343-AE1A-FB9EF9BF71D0}">
      <dgm:prSet phldrT="[Text]" custT="1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sz="3600" b="1" dirty="0" smtClean="0">
              <a:latin typeface="Bradley Hand ITC TT-Bold"/>
              <a:cs typeface="Bradley Hand ITC TT-Bold"/>
            </a:rPr>
            <a:t>Zone of </a:t>
          </a:r>
          <a:r>
            <a:rPr lang="en-US" sz="3600" b="1" u="none" dirty="0" smtClean="0">
              <a:latin typeface="Bradley Hand ITC TT-Bold"/>
              <a:cs typeface="Bradley Hand ITC TT-Bold"/>
            </a:rPr>
            <a:t>Proximal </a:t>
          </a:r>
          <a:r>
            <a:rPr lang="en-US" sz="3600" b="1" dirty="0" smtClean="0">
              <a:latin typeface="Bradley Hand ITC TT-Bold"/>
              <a:cs typeface="Bradley Hand ITC TT-Bold"/>
            </a:rPr>
            <a:t>Development</a:t>
          </a:r>
        </a:p>
        <a:p>
          <a:r>
            <a:rPr lang="en-US" sz="3600" b="1" dirty="0" smtClean="0">
              <a:latin typeface="Bradley Hand ITC TT-Bold"/>
              <a:cs typeface="Bradley Hand ITC TT-Bold"/>
            </a:rPr>
            <a:t>ZPD</a:t>
          </a:r>
          <a:endParaRPr lang="en-US" sz="3600" b="1" dirty="0">
            <a:latin typeface="Bradley Hand ITC TT-Bold"/>
            <a:cs typeface="Bradley Hand ITC TT-Bold"/>
          </a:endParaRPr>
        </a:p>
      </dgm:t>
    </dgm:pt>
    <dgm:pt modelId="{66B1D740-1CCB-0B4E-89B6-E0DA938B0BC5}" type="parTrans" cxnId="{D2D033EF-5841-B441-94AB-93BEB434FB1D}">
      <dgm:prSet/>
      <dgm:spPr/>
      <dgm:t>
        <a:bodyPr/>
        <a:lstStyle/>
        <a:p>
          <a:endParaRPr lang="en-US"/>
        </a:p>
      </dgm:t>
    </dgm:pt>
    <dgm:pt modelId="{4E81F1C2-6E90-E443-A6AD-76AC43F2F953}" type="sibTrans" cxnId="{D2D033EF-5841-B441-94AB-93BEB434FB1D}">
      <dgm:prSet/>
      <dgm:spPr/>
      <dgm:t>
        <a:bodyPr/>
        <a:lstStyle/>
        <a:p>
          <a:endParaRPr lang="en-US"/>
        </a:p>
      </dgm:t>
    </dgm:pt>
    <dgm:pt modelId="{5A1DD387-3756-BE44-89F9-F29771FB9240}">
      <dgm:prSet phldrT="[Text]"/>
      <dgm:spPr/>
      <dgm:t>
        <a:bodyPr/>
        <a:lstStyle/>
        <a:p>
          <a:r>
            <a:rPr lang="en-US" b="1" dirty="0" smtClean="0">
              <a:latin typeface="Bradley Hand ITC TT-Bold"/>
              <a:cs typeface="Bradley Hand ITC TT-Bold"/>
            </a:rPr>
            <a:t>Zone of </a:t>
          </a:r>
          <a:r>
            <a:rPr lang="en-US" b="1" u="none" dirty="0" smtClean="0">
              <a:latin typeface="Bradley Hand ITC TT-Bold"/>
              <a:cs typeface="Bradley Hand ITC TT-Bold"/>
            </a:rPr>
            <a:t>Potential</a:t>
          </a:r>
        </a:p>
        <a:p>
          <a:r>
            <a:rPr lang="en-US" b="1" dirty="0" smtClean="0">
              <a:latin typeface="Bradley Hand ITC TT-Bold"/>
              <a:cs typeface="Bradley Hand ITC TT-Bold"/>
            </a:rPr>
            <a:t>(Future) Development</a:t>
          </a:r>
          <a:endParaRPr lang="en-US" b="1" dirty="0">
            <a:latin typeface="Bradley Hand ITC TT-Bold"/>
            <a:cs typeface="Bradley Hand ITC TT-Bold"/>
          </a:endParaRPr>
        </a:p>
      </dgm:t>
    </dgm:pt>
    <dgm:pt modelId="{C6D08C6E-5F1B-5A4B-A7F4-CA6C4A21307C}" type="parTrans" cxnId="{526B9096-C6F8-384B-AB38-8AA679B4DAF0}">
      <dgm:prSet/>
      <dgm:spPr/>
      <dgm:t>
        <a:bodyPr/>
        <a:lstStyle/>
        <a:p>
          <a:endParaRPr lang="en-US"/>
        </a:p>
      </dgm:t>
    </dgm:pt>
    <dgm:pt modelId="{041EBD03-33C4-6341-A457-8870CA96090B}" type="sibTrans" cxnId="{526B9096-C6F8-384B-AB38-8AA679B4DAF0}">
      <dgm:prSet/>
      <dgm:spPr/>
      <dgm:t>
        <a:bodyPr/>
        <a:lstStyle/>
        <a:p>
          <a:endParaRPr lang="en-US"/>
        </a:p>
      </dgm:t>
    </dgm:pt>
    <dgm:pt modelId="{AD5C63CD-411C-F748-8657-219A3C10A0B3}" type="pres">
      <dgm:prSet presAssocID="{359CFA8F-5EC1-DD47-8A3B-6349B8A8874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CA8FD5-68F7-AC47-8C4C-B410F9B8CA9F}" type="pres">
      <dgm:prSet presAssocID="{7D8C0069-C797-A84A-9083-EAE0E7AF7257}" presName="node" presStyleLbl="node1" presStyleIdx="0" presStyleCnt="3" custScaleX="31267" custScaleY="902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07D856-FC34-8549-B63C-5C42A8AB4F54}" type="pres">
      <dgm:prSet presAssocID="{BDD9DEF0-31B5-B647-819E-C7F424240CC2}" presName="sibTrans" presStyleCnt="0"/>
      <dgm:spPr/>
      <dgm:t>
        <a:bodyPr/>
        <a:lstStyle/>
        <a:p>
          <a:endParaRPr lang="en-US"/>
        </a:p>
      </dgm:t>
    </dgm:pt>
    <dgm:pt modelId="{263EF1BF-F2CE-4D4C-92DC-D08C485242E3}" type="pres">
      <dgm:prSet presAssocID="{18E56889-1D39-0343-AE1A-FB9EF9BF71D0}" presName="node" presStyleLbl="node1" presStyleIdx="1" presStyleCnt="3" custScaleX="57850" custScaleY="93812" custLinFactNeighborX="6338" custLinFactNeighborY="-52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BB24DD-FEF1-A644-B69C-F38FBA32DCB7}" type="pres">
      <dgm:prSet presAssocID="{4E81F1C2-6E90-E443-A6AD-76AC43F2F953}" presName="sibTrans" presStyleCnt="0"/>
      <dgm:spPr/>
      <dgm:t>
        <a:bodyPr/>
        <a:lstStyle/>
        <a:p>
          <a:endParaRPr lang="en-US"/>
        </a:p>
      </dgm:t>
    </dgm:pt>
    <dgm:pt modelId="{83ABEB5C-922C-DB46-9715-CB697F5AC8C7}" type="pres">
      <dgm:prSet presAssocID="{5A1DD387-3756-BE44-89F9-F29771FB9240}" presName="node" presStyleLbl="node1" presStyleIdx="2" presStyleCnt="3" custScaleX="29860" custScaleY="80180" custLinFactX="26816" custLinFactNeighborX="100000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6B9096-C6F8-384B-AB38-8AA679B4DAF0}" srcId="{359CFA8F-5EC1-DD47-8A3B-6349B8A8874F}" destId="{5A1DD387-3756-BE44-89F9-F29771FB9240}" srcOrd="2" destOrd="0" parTransId="{C6D08C6E-5F1B-5A4B-A7F4-CA6C4A21307C}" sibTransId="{041EBD03-33C4-6341-A457-8870CA96090B}"/>
    <dgm:cxn modelId="{0C06E86D-F19E-5840-A538-972B5FA91FE7}" srcId="{359CFA8F-5EC1-DD47-8A3B-6349B8A8874F}" destId="{7D8C0069-C797-A84A-9083-EAE0E7AF7257}" srcOrd="0" destOrd="0" parTransId="{8C4D15C3-FB29-5B4A-9E24-DD113BBED15B}" sibTransId="{BDD9DEF0-31B5-B647-819E-C7F424240CC2}"/>
    <dgm:cxn modelId="{2BAFFA36-896C-214C-ABE7-A7B4C5C3617A}" type="presOf" srcId="{5A1DD387-3756-BE44-89F9-F29771FB9240}" destId="{83ABEB5C-922C-DB46-9715-CB697F5AC8C7}" srcOrd="0" destOrd="0" presId="urn:microsoft.com/office/officeart/2005/8/layout/hList6"/>
    <dgm:cxn modelId="{0D9CF6F2-5B9C-4A4A-A053-2064CFD252D1}" type="presOf" srcId="{18E56889-1D39-0343-AE1A-FB9EF9BF71D0}" destId="{263EF1BF-F2CE-4D4C-92DC-D08C485242E3}" srcOrd="0" destOrd="0" presId="urn:microsoft.com/office/officeart/2005/8/layout/hList6"/>
    <dgm:cxn modelId="{8E0D283F-304A-D344-889D-3A8D1FDE7A50}" type="presOf" srcId="{7D8C0069-C797-A84A-9083-EAE0E7AF7257}" destId="{D9CA8FD5-68F7-AC47-8C4C-B410F9B8CA9F}" srcOrd="0" destOrd="0" presId="urn:microsoft.com/office/officeart/2005/8/layout/hList6"/>
    <dgm:cxn modelId="{D2D033EF-5841-B441-94AB-93BEB434FB1D}" srcId="{359CFA8F-5EC1-DD47-8A3B-6349B8A8874F}" destId="{18E56889-1D39-0343-AE1A-FB9EF9BF71D0}" srcOrd="1" destOrd="0" parTransId="{66B1D740-1CCB-0B4E-89B6-E0DA938B0BC5}" sibTransId="{4E81F1C2-6E90-E443-A6AD-76AC43F2F953}"/>
    <dgm:cxn modelId="{F74B38D7-BCCE-2741-8442-D75A284EFC72}" type="presOf" srcId="{359CFA8F-5EC1-DD47-8A3B-6349B8A8874F}" destId="{AD5C63CD-411C-F748-8657-219A3C10A0B3}" srcOrd="0" destOrd="0" presId="urn:microsoft.com/office/officeart/2005/8/layout/hList6"/>
    <dgm:cxn modelId="{70B391BF-A1F4-9240-B894-9329CB4D45F2}" type="presParOf" srcId="{AD5C63CD-411C-F748-8657-219A3C10A0B3}" destId="{D9CA8FD5-68F7-AC47-8C4C-B410F9B8CA9F}" srcOrd="0" destOrd="0" presId="urn:microsoft.com/office/officeart/2005/8/layout/hList6"/>
    <dgm:cxn modelId="{F9C61BE6-F43C-3D4F-ABD4-B4A3F86B5814}" type="presParOf" srcId="{AD5C63CD-411C-F748-8657-219A3C10A0B3}" destId="{A707D856-FC34-8549-B63C-5C42A8AB4F54}" srcOrd="1" destOrd="0" presId="urn:microsoft.com/office/officeart/2005/8/layout/hList6"/>
    <dgm:cxn modelId="{CCE3C7FB-3CD3-8344-A26D-12C4C843375B}" type="presParOf" srcId="{AD5C63CD-411C-F748-8657-219A3C10A0B3}" destId="{263EF1BF-F2CE-4D4C-92DC-D08C485242E3}" srcOrd="2" destOrd="0" presId="urn:microsoft.com/office/officeart/2005/8/layout/hList6"/>
    <dgm:cxn modelId="{4EE0B211-F5AF-C045-8EA9-EE596F1708D3}" type="presParOf" srcId="{AD5C63CD-411C-F748-8657-219A3C10A0B3}" destId="{C5BB24DD-FEF1-A644-B69C-F38FBA32DCB7}" srcOrd="3" destOrd="0" presId="urn:microsoft.com/office/officeart/2005/8/layout/hList6"/>
    <dgm:cxn modelId="{B12EBD0E-1F63-6345-94A2-4D7ECE5D19F0}" type="presParOf" srcId="{AD5C63CD-411C-F748-8657-219A3C10A0B3}" destId="{83ABEB5C-922C-DB46-9715-CB697F5AC8C7}" srcOrd="4" destOrd="0" presId="urn:microsoft.com/office/officeart/2005/8/layout/hList6"/>
  </dgm:cxnLst>
  <dgm:bg/>
  <dgm:whole>
    <a:ln w="57150" cmpd="sng">
      <a:noFill/>
      <a:prstDash val="sysDash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CA8FD5-68F7-AC47-8C4C-B410F9B8CA9F}">
      <dsp:nvSpPr>
        <dsp:cNvPr id="0" name=""/>
        <dsp:cNvSpPr/>
      </dsp:nvSpPr>
      <dsp:spPr>
        <a:xfrm rot="16200000">
          <a:off x="-930407" y="1134810"/>
          <a:ext cx="3762050" cy="1897932"/>
        </a:xfrm>
        <a:prstGeom prst="flowChartManualOperati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0" tIns="0" rIns="121129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latin typeface="Bradley Hand ITC TT-Bold"/>
              <a:cs typeface="Bradley Hand ITC TT-Bold"/>
            </a:rPr>
            <a:t>Zone of </a:t>
          </a:r>
          <a:r>
            <a:rPr lang="en-US" sz="1900" b="1" u="none" kern="1200" dirty="0" smtClean="0">
              <a:latin typeface="Bradley Hand ITC TT-Bold"/>
              <a:cs typeface="Bradley Hand ITC TT-Bold"/>
            </a:rPr>
            <a:t>Actual </a:t>
          </a:r>
          <a:r>
            <a:rPr lang="en-US" sz="1900" b="1" kern="1200" dirty="0" smtClean="0">
              <a:latin typeface="Bradley Hand ITC TT-Bold"/>
              <a:cs typeface="Bradley Hand ITC TT-Bold"/>
            </a:rPr>
            <a:t>Development </a:t>
          </a:r>
          <a:endParaRPr lang="en-US" sz="1900" b="1" kern="1200" dirty="0">
            <a:latin typeface="Bradley Hand ITC TT-Bold"/>
            <a:cs typeface="Bradley Hand ITC TT-Bold"/>
          </a:endParaRPr>
        </a:p>
      </dsp:txBody>
      <dsp:txXfrm rot="5400000">
        <a:off x="1652" y="955161"/>
        <a:ext cx="1897932" cy="2257230"/>
      </dsp:txXfrm>
    </dsp:sp>
    <dsp:sp modelId="{263EF1BF-F2CE-4D4C-92DC-D08C485242E3}">
      <dsp:nvSpPr>
        <dsp:cNvPr id="0" name=""/>
        <dsp:cNvSpPr/>
      </dsp:nvSpPr>
      <dsp:spPr>
        <a:xfrm rot="16200000">
          <a:off x="2184631" y="199062"/>
          <a:ext cx="3909665" cy="3511541"/>
        </a:xfrm>
        <a:prstGeom prst="flowChartManualOperati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solidFill>
            <a:schemeClr val="tx2">
              <a:lumMod val="75000"/>
            </a:schemeClr>
          </a:solidFill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0" tIns="0" rIns="22860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atin typeface="Bradley Hand ITC TT-Bold"/>
              <a:cs typeface="Bradley Hand ITC TT-Bold"/>
            </a:rPr>
            <a:t>Zone of </a:t>
          </a:r>
          <a:r>
            <a:rPr lang="en-US" sz="3600" b="1" u="none" kern="1200" dirty="0" smtClean="0">
              <a:latin typeface="Bradley Hand ITC TT-Bold"/>
              <a:cs typeface="Bradley Hand ITC TT-Bold"/>
            </a:rPr>
            <a:t>Proximal </a:t>
          </a:r>
          <a:r>
            <a:rPr lang="en-US" sz="3600" b="1" kern="1200" dirty="0" smtClean="0">
              <a:latin typeface="Bradley Hand ITC TT-Bold"/>
              <a:cs typeface="Bradley Hand ITC TT-Bold"/>
            </a:rPr>
            <a:t>Development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atin typeface="Bradley Hand ITC TT-Bold"/>
              <a:cs typeface="Bradley Hand ITC TT-Bold"/>
            </a:rPr>
            <a:t>ZPD</a:t>
          </a:r>
          <a:endParaRPr lang="en-US" sz="3600" b="1" kern="1200" dirty="0">
            <a:latin typeface="Bradley Hand ITC TT-Bold"/>
            <a:cs typeface="Bradley Hand ITC TT-Bold"/>
          </a:endParaRPr>
        </a:p>
      </dsp:txBody>
      <dsp:txXfrm rot="5400000">
        <a:off x="2383693" y="781933"/>
        <a:ext cx="3511541" cy="2345799"/>
      </dsp:txXfrm>
    </dsp:sp>
    <dsp:sp modelId="{83ABEB5C-922C-DB46-9715-CB697F5AC8C7}">
      <dsp:nvSpPr>
        <dsp:cNvPr id="0" name=""/>
        <dsp:cNvSpPr/>
      </dsp:nvSpPr>
      <dsp:spPr>
        <a:xfrm rot="16200000">
          <a:off x="5558779" y="1177513"/>
          <a:ext cx="3341544" cy="1812526"/>
        </a:xfrm>
        <a:prstGeom prst="flowChartManualOperati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0" tIns="0" rIns="121129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latin typeface="Bradley Hand ITC TT-Bold"/>
              <a:cs typeface="Bradley Hand ITC TT-Bold"/>
            </a:rPr>
            <a:t>Zone of </a:t>
          </a:r>
          <a:r>
            <a:rPr lang="en-US" sz="1900" b="1" u="none" kern="1200" dirty="0" smtClean="0">
              <a:latin typeface="Bradley Hand ITC TT-Bold"/>
              <a:cs typeface="Bradley Hand ITC TT-Bold"/>
            </a:rPr>
            <a:t>Potential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latin typeface="Bradley Hand ITC TT-Bold"/>
              <a:cs typeface="Bradley Hand ITC TT-Bold"/>
            </a:rPr>
            <a:t>(Future) Development</a:t>
          </a:r>
          <a:endParaRPr lang="en-US" sz="1900" b="1" kern="1200" dirty="0">
            <a:latin typeface="Bradley Hand ITC TT-Bold"/>
            <a:cs typeface="Bradley Hand ITC TT-Bold"/>
          </a:endParaRPr>
        </a:p>
      </dsp:txBody>
      <dsp:txXfrm rot="5400000">
        <a:off x="6323288" y="1081313"/>
        <a:ext cx="1812526" cy="20049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DA309-AFE2-4476-8E8B-527B3E791EBF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68F25-222A-4670-8984-3A7AC7AAF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7015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BE76D-C75F-46B1-92F6-84A0FD1A4318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C8D44-34E3-4684-B9F6-0BBE1ECD13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8615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933994" y="3580031"/>
            <a:ext cx="7696200" cy="990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3200" b="1" i="1"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Engagement by Design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Corwin</a:t>
            </a:r>
            <a:endParaRPr lang="en-US" dirty="0" smtClean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89078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83820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41812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457200" y="947410"/>
            <a:ext cx="8229600" cy="1470025"/>
          </a:xfrm>
        </p:spPr>
        <p:txBody>
          <a:bodyPr anchor="ctr">
            <a:noAutofit/>
          </a:bodyPr>
          <a:lstStyle>
            <a:lvl1pPr algn="ctr">
              <a:defRPr lang="en-US" sz="5400" b="1" dirty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Module 1</a:t>
            </a:r>
            <a:endParaRPr kumimoji="0"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9833" y="5943600"/>
            <a:ext cx="187416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800"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Corwin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1106" y="1355750"/>
            <a:ext cx="9142894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840" y="1320395"/>
            <a:ext cx="9143160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1447800"/>
            <a:ext cx="9144000" cy="4571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2018 Corwin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924A2-F991-4242-BEDF-C259FCFD3A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71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Copyright © 2018 Corwin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69833" y="5943600"/>
            <a:ext cx="187416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latinLnBrk="0" hangingPunct="1">
        <a:spcBef>
          <a:spcPct val="0"/>
        </a:spcBef>
        <a:buNone/>
        <a:defRPr kumimoji="0" sz="4800" b="1" kern="1200">
          <a:solidFill>
            <a:schemeClr val="tx2"/>
          </a:solidFill>
          <a:latin typeface="Calibri" panose="020F0502020204030204" pitchFamily="34" charset="0"/>
          <a:ea typeface="+mj-ea"/>
          <a:cs typeface="Arabic Typesetting" panose="03020402040406030203" pitchFamily="66" charset="-78"/>
        </a:defRPr>
      </a:lvl1pPr>
    </p:titleStyle>
    <p:bodyStyle>
      <a:lvl1pPr marL="274320" indent="-274320" algn="l" rtl="0" eaLnBrk="1" latinLnBrk="0" hangingPunct="1">
        <a:lnSpc>
          <a:spcPct val="150000"/>
        </a:lnSpc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548640" indent="-228600" algn="l" rtl="0" eaLnBrk="1" latinLnBrk="0" hangingPunct="1">
        <a:lnSpc>
          <a:spcPct val="150000"/>
        </a:lnSpc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822960" indent="-228600" algn="l" rtl="0" eaLnBrk="1" latinLnBrk="0" hangingPunct="1">
        <a:lnSpc>
          <a:spcPct val="150000"/>
        </a:lnSpc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097280" indent="-228600" algn="l" rtl="0" eaLnBrk="1" latinLnBrk="0" hangingPunct="1">
        <a:lnSpc>
          <a:spcPct val="150000"/>
        </a:lnSpc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1371600" indent="-228600" algn="l" rtl="0" eaLnBrk="1" latinLnBrk="0" hangingPunct="1">
        <a:lnSpc>
          <a:spcPct val="150000"/>
        </a:lnSpc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900" y="3352800"/>
            <a:ext cx="7696200" cy="990600"/>
          </a:xfrm>
        </p:spPr>
        <p:txBody>
          <a:bodyPr/>
          <a:lstStyle/>
          <a:p>
            <a:r>
              <a:rPr lang="en-US" dirty="0" smtClean="0"/>
              <a:t>Engagement by Design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Module 4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Challenge</a:t>
            </a:r>
          </a:p>
        </p:txBody>
      </p:sp>
    </p:spTree>
    <p:extLst>
      <p:ext uri="{BB962C8B-B14F-4D97-AF65-F5344CB8AC3E}">
        <p14:creationId xmlns:p14="http://schemas.microsoft.com/office/powerpoint/2010/main" val="320500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    Strategic Thinking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Corwin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Strategic thinking develops these abilities in students:</a:t>
            </a:r>
          </a:p>
          <a:p>
            <a:pPr lvl="1"/>
            <a:r>
              <a:rPr lang="en-US" dirty="0" smtClean="0"/>
              <a:t>Formulate goals and create a plan to achieve them</a:t>
            </a:r>
          </a:p>
          <a:p>
            <a:pPr lvl="1"/>
            <a:r>
              <a:rPr lang="en-US" dirty="0" smtClean="0"/>
              <a:t>Gather and integrate information</a:t>
            </a:r>
          </a:p>
          <a:p>
            <a:pPr lvl="1"/>
            <a:r>
              <a:rPr lang="en-US" dirty="0" smtClean="0"/>
              <a:t>Make decisions about how to proceed</a:t>
            </a:r>
          </a:p>
          <a:p>
            <a:pPr lvl="1"/>
            <a:r>
              <a:rPr lang="en-US" dirty="0" smtClean="0"/>
              <a:t>Reflect on one’s actions and thinking</a:t>
            </a:r>
          </a:p>
          <a:p>
            <a:pPr lvl="1"/>
            <a:r>
              <a:rPr lang="en-US" dirty="0" smtClean="0"/>
              <a:t>Adjust actions based on these reflections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106472"/>
            <a:ext cx="1681484" cy="118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67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 These Quotes From</a:t>
            </a:r>
            <a:br>
              <a:rPr lang="en-US" dirty="0" smtClean="0"/>
            </a:br>
            <a:r>
              <a:rPr lang="en-US" i="1" dirty="0" smtClean="0"/>
              <a:t>Outliers</a:t>
            </a:r>
            <a:endParaRPr lang="en-US" i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Corwin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458200" cy="457200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endParaRPr lang="en-US" sz="3200" i="1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sz="3200" i="1" dirty="0" smtClean="0"/>
              <a:t>Practice isn’t the thing you do once you’re good. It</a:t>
            </a:r>
            <a:r>
              <a:rPr lang="mr-IN" sz="3200" i="1" dirty="0" smtClean="0"/>
              <a:t>’</a:t>
            </a:r>
            <a:r>
              <a:rPr lang="en-US" sz="3200" i="1" dirty="0" smtClean="0"/>
              <a:t>s the thing you do that makes you good.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i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3200" i="1" dirty="0" smtClean="0"/>
              <a:t>If you work hard enough and assert yourself,</a:t>
            </a:r>
            <a:r>
              <a:rPr lang="en-US" sz="3200" i="1" dirty="0"/>
              <a:t> </a:t>
            </a:r>
            <a:r>
              <a:rPr lang="en-US" sz="3200" i="1" dirty="0" smtClean="0"/>
              <a:t>and use your mind and imagination, you can shape the world to your desires. </a:t>
            </a:r>
            <a:endParaRPr lang="en-US" sz="3200" i="1" dirty="0"/>
          </a:p>
          <a:p>
            <a:pPr marL="0" indent="0" algn="r">
              <a:lnSpc>
                <a:spcPct val="100000"/>
              </a:lnSpc>
              <a:buNone/>
            </a:pPr>
            <a:r>
              <a:rPr lang="en-US" sz="2400" dirty="0" smtClean="0"/>
              <a:t>Malcolm Gladwell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797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020762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Struggle That Builds Expertise</a:t>
            </a:r>
            <a:endParaRPr lang="en-US" sz="4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Corwin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3962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Tasks </a:t>
            </a:r>
            <a:r>
              <a:rPr lang="en-US" dirty="0"/>
              <a:t>that contribute to critical thinking development that also involve struggle </a:t>
            </a:r>
            <a:r>
              <a:rPr lang="en-US" dirty="0" smtClean="0"/>
              <a:t>include</a:t>
            </a:r>
          </a:p>
          <a:p>
            <a:pPr lvl="1"/>
            <a:r>
              <a:rPr lang="en-US" dirty="0" smtClean="0"/>
              <a:t>Peer critiques</a:t>
            </a:r>
          </a:p>
          <a:p>
            <a:pPr lvl="1"/>
            <a:r>
              <a:rPr lang="en-US" dirty="0" smtClean="0"/>
              <a:t>Close reading within and across documents</a:t>
            </a:r>
          </a:p>
          <a:p>
            <a:pPr lvl="1"/>
            <a:r>
              <a:rPr lang="en-US" dirty="0" smtClean="0"/>
              <a:t>Project-based learning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106472"/>
            <a:ext cx="1681484" cy="118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08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Tasks That Involve Struggle: </a:t>
            </a:r>
            <a:br>
              <a:rPr lang="en-US" dirty="0" smtClean="0"/>
            </a:br>
            <a:r>
              <a:rPr lang="en-US" dirty="0" smtClean="0"/>
              <a:t>Peer Critique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Corwin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534400" cy="4495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 smtClean="0"/>
              <a:t>Teachers teach students productive ways to offer peer critiques using an array of effective techniques for peer responding. </a:t>
            </a:r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1" y="2286000"/>
            <a:ext cx="3465492" cy="35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77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Tasks That Involve Struggle: </a:t>
            </a:r>
            <a:br>
              <a:rPr lang="en-US" dirty="0" smtClean="0"/>
            </a:br>
            <a:r>
              <a:rPr lang="en-US" dirty="0" smtClean="0"/>
              <a:t>Close Reading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Corwin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001000" cy="4267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 smtClean="0"/>
              <a:t>Close reading is an instructional routine that allows students to carefully read texts using strategic thinking, rereading, and metacognitive questioning.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Some examples include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/>
              <a:t>Reading short passages 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/>
              <a:t>Reading excerpts from longer texts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/>
              <a:t>Reading to answer text-dependent questions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/>
              <a:t>Annotating texts to chronicle insights and observations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949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Tasks That Involve Struggle: </a:t>
            </a:r>
            <a:br>
              <a:rPr lang="en-US" dirty="0" smtClean="0"/>
            </a:br>
            <a:r>
              <a:rPr lang="en-US" dirty="0" smtClean="0"/>
              <a:t>Project-Based Learning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Corwin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534400" cy="4495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dirty="0" smtClean="0"/>
              <a:t>Project-based learning is an extended process that offers learners ways to build knowledge and expertise through inquiry-based approaches.</a:t>
            </a:r>
          </a:p>
          <a:p>
            <a:pPr>
              <a:lnSpc>
                <a:spcPct val="100000"/>
              </a:lnSpc>
            </a:pPr>
            <a:endParaRPr lang="en-US" sz="3200" dirty="0"/>
          </a:p>
          <a:p>
            <a:pPr>
              <a:lnSpc>
                <a:spcPct val="100000"/>
              </a:lnSpc>
            </a:pPr>
            <a:r>
              <a:rPr lang="en-US" sz="3200" dirty="0" smtClean="0"/>
              <a:t>Students apply goal-setting, monitoring, reflecting, and strategic thinking to arrive at solutions during a project, promoting stamina and transfer of learning.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157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Autofit/>
          </a:bodyPr>
          <a:lstStyle/>
          <a:p>
            <a:r>
              <a:rPr lang="en-US" sz="4400" dirty="0" smtClean="0"/>
              <a:t>Difficulty and Complexity </a:t>
            </a:r>
            <a:endParaRPr lang="en-US" sz="4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Corwin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828800"/>
            <a:ext cx="5172892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3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 for Today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Corwin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Participants will</a:t>
            </a:r>
          </a:p>
          <a:p>
            <a:r>
              <a:rPr lang="en-US" sz="2800" dirty="0" smtClean="0"/>
              <a:t>Understand the theoretical framework for struggle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L</a:t>
            </a:r>
            <a:r>
              <a:rPr lang="en-US" sz="2800" dirty="0" smtClean="0"/>
              <a:t>earn how productive struggle enhances engagement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Analyze four quadrants in the overlap of difficulty and complexity 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Learn tasks that enhance fluency, strategic thinking, struggle, and stamina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74205" y="1933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94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69478348"/>
              </p:ext>
            </p:extLst>
          </p:nvPr>
        </p:nvGraphicFramePr>
        <p:xfrm>
          <a:off x="588107" y="1461477"/>
          <a:ext cx="8135815" cy="4167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5" name="Title 10"/>
          <p:cNvSpPr>
            <a:spLocks noGrp="1"/>
          </p:cNvSpPr>
          <p:nvPr>
            <p:ph type="title"/>
          </p:nvPr>
        </p:nvSpPr>
        <p:spPr>
          <a:xfrm>
            <a:off x="533400" y="2540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Bradley Hand ITC TT-Bold" charset="0"/>
                <a:ea typeface="ＭＳ Ｐゴシック" charset="0"/>
                <a:cs typeface="Bradley Hand ITC TT-Bold" charset="0"/>
              </a:rPr>
              <a:t>Vygotsky’s</a:t>
            </a:r>
            <a:r>
              <a:rPr lang="en-US" altLang="ja-JP" dirty="0" smtClean="0">
                <a:latin typeface="Bradley Hand ITC TT-Bold" charset="0"/>
                <a:ea typeface="ＭＳ Ｐゴシック" charset="0"/>
                <a:cs typeface="Bradley Hand ITC TT-Bold" charset="0"/>
              </a:rPr>
              <a:t> </a:t>
            </a:r>
            <a:r>
              <a:rPr lang="en-US" altLang="ja-JP" dirty="0">
                <a:latin typeface="Bradley Hand ITC TT-Bold" charset="0"/>
                <a:ea typeface="ＭＳ Ｐゴシック" charset="0"/>
                <a:cs typeface="Bradley Hand ITC TT-Bold" charset="0"/>
              </a:rPr>
              <a:t>Theory </a:t>
            </a:r>
            <a:endParaRPr lang="en-US" dirty="0">
              <a:latin typeface="Bradley Hand ITC TT-Bold" charset="0"/>
              <a:ea typeface="ＭＳ Ｐゴシック" charset="0"/>
              <a:cs typeface="Bradley Hand ITC TT-Bold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514600" y="5638800"/>
            <a:ext cx="4114800" cy="0"/>
          </a:xfrm>
          <a:prstGeom prst="straightConnector1">
            <a:avLst/>
          </a:prstGeom>
          <a:ln w="3810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2018 Corwin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D924A2-F991-4242-BEDF-C259FCFD3AA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50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Autofit/>
          </a:bodyPr>
          <a:lstStyle/>
          <a:p>
            <a:r>
              <a:rPr lang="en-US" sz="4400" dirty="0" smtClean="0"/>
              <a:t>Difficulty and Complexity </a:t>
            </a:r>
            <a:endParaRPr lang="en-US" sz="4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Corwin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752600"/>
            <a:ext cx="5562600" cy="393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4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Fluency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Corwin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800" dirty="0" smtClean="0"/>
              <a:t>Perform tasks with a level of fluidity, speed, accuracy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800" dirty="0" smtClean="0"/>
              <a:t>Important to developing expertise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800" dirty="0" smtClean="0"/>
              <a:t>Rapid recognition of specific skills in reading, writing, and mathematics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800" dirty="0" smtClean="0"/>
              <a:t>Continual movement toward fluent production throughout school</a:t>
            </a:r>
          </a:p>
          <a:p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106472"/>
            <a:ext cx="1681484" cy="118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46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Tools That </a:t>
            </a:r>
            <a:br>
              <a:rPr lang="en-US" dirty="0" smtClean="0"/>
            </a:br>
            <a:r>
              <a:rPr lang="en-US" dirty="0" smtClean="0"/>
              <a:t>Develop Fluency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Corwin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Spaced practice: distributing practice over time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800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Repeated reading: deepens comprehension and contributes to fluent reading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800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Mnemonics: aid in information storage and rapid retrieval assists—best when students construct their  own devices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Types of mnemonics: words, images, graphic organizers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45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Stamina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Corwin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458200" cy="4495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 smtClean="0"/>
              <a:t>Building endurance and staying power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050" dirty="0" smtClean="0"/>
          </a:p>
          <a:p>
            <a:pPr>
              <a:lnSpc>
                <a:spcPct val="100000"/>
              </a:lnSpc>
            </a:pPr>
            <a:r>
              <a:rPr lang="en-US" sz="2800" dirty="0" smtClean="0"/>
              <a:t>Importance of monitoring student progress and offering feedback</a:t>
            </a:r>
          </a:p>
          <a:p>
            <a:pPr marL="0" indent="0">
              <a:buNone/>
            </a:pPr>
            <a:endParaRPr lang="en-US" sz="900" dirty="0" smtClean="0"/>
          </a:p>
          <a:p>
            <a:pPr>
              <a:lnSpc>
                <a:spcPct val="100000"/>
              </a:lnSpc>
            </a:pPr>
            <a:r>
              <a:rPr lang="en-US" sz="2800" dirty="0" smtClean="0"/>
              <a:t>Ways teachers can help students develop stamina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Help them understand and have a growth mindset 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Push with clear expectations and gentle support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Model perseverance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Teach positive self-talk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Remind them how the brain changes with use</a:t>
            </a:r>
          </a:p>
          <a:p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106472"/>
            <a:ext cx="1681484" cy="118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53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02" y="533400"/>
            <a:ext cx="89154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Tools That Build Stamina: </a:t>
            </a:r>
            <a:br>
              <a:rPr lang="en-US" dirty="0" smtClean="0"/>
            </a:br>
            <a:r>
              <a:rPr lang="en-US" dirty="0" smtClean="0"/>
              <a:t>Wide Independent  Reading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Corwin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229600" cy="4419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 smtClean="0"/>
              <a:t>Wide independent reading</a:t>
            </a:r>
            <a:r>
              <a:rPr lang="en-US" sz="2400" dirty="0"/>
              <a:t> </a:t>
            </a:r>
            <a:r>
              <a:rPr lang="en-US" sz="2400" dirty="0" smtClean="0"/>
              <a:t>builds students’ background knowledge and their vocabulary. Choice about what to read enhances and offers students opportunities to make decisions. 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824161"/>
              </p:ext>
            </p:extLst>
          </p:nvPr>
        </p:nvGraphicFramePr>
        <p:xfrm>
          <a:off x="914400" y="3048000"/>
          <a:ext cx="7239000" cy="28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Factors</a:t>
                      </a:r>
                      <a:r>
                        <a:rPr lang="en-US" sz="2400" b="1" baseline="0" dirty="0" smtClean="0"/>
                        <a:t> for Implementing Successful Wide Reading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r>
                        <a:rPr lang="en-US" dirty="0" smtClean="0"/>
                        <a:t>Access: </a:t>
                      </a:r>
                      <a:r>
                        <a:rPr lang="en-US" baseline="0" dirty="0" smtClean="0"/>
                        <a:t>wide range of topics and genres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Appeal: address students’ interests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r>
                        <a:rPr lang="en-US" dirty="0" smtClean="0"/>
                        <a:t>Conducive environment:</a:t>
                      </a:r>
                      <a:r>
                        <a:rPr lang="en-US" baseline="0" dirty="0" smtClean="0"/>
                        <a:t> quiet and comfortable setting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Encouragement: supportive adult role models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r>
                        <a:rPr lang="en-US" dirty="0" smtClean="0"/>
                        <a:t>Staff training: focuses</a:t>
                      </a:r>
                      <a:r>
                        <a:rPr lang="en-US" baseline="0" dirty="0" smtClean="0"/>
                        <a:t> on goals and procedures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Nonaccountability: </a:t>
                      </a:r>
                      <a:r>
                        <a:rPr lang="en-US" b="1" i="1" dirty="0" smtClean="0"/>
                        <a:t>no</a:t>
                      </a:r>
                      <a:r>
                        <a:rPr lang="en-US" b="0" i="0" baseline="0" dirty="0" smtClean="0"/>
                        <a:t> book reports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r>
                        <a:rPr lang="en-US" dirty="0" smtClean="0"/>
                        <a:t>Follow-up activities: conversations, book talks, and book recommendations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Distributed time to read: </a:t>
                      </a:r>
                      <a:r>
                        <a:rPr lang="en-US" dirty="0" smtClean="0"/>
                        <a:t>15–20 </a:t>
                      </a:r>
                      <a:r>
                        <a:rPr lang="en-US" dirty="0" smtClean="0"/>
                        <a:t>minutes daily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7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Tools That Build Stamina: Research Projects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Corwin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534400" cy="4419600"/>
          </a:xfrm>
        </p:spPr>
        <p:txBody>
          <a:bodyPr/>
          <a:lstStyle/>
          <a:p>
            <a:r>
              <a:rPr lang="en-US" dirty="0" smtClean="0"/>
              <a:t>Offer students opportunities to . . .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E</a:t>
            </a:r>
            <a:r>
              <a:rPr lang="en-US" dirty="0" smtClean="0"/>
              <a:t>ngage in research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Analyze the research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Summarize and synthesize findings</a:t>
            </a:r>
          </a:p>
          <a:p>
            <a:pPr marL="320040" lvl="1" indent="0">
              <a:lnSpc>
                <a:spcPct val="100000"/>
              </a:lnSpc>
              <a:buNone/>
            </a:pPr>
            <a:endParaRPr lang="en-US" sz="1800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Teachers support students, helping them with pacing, sustaining focus, and completing a project. </a:t>
            </a:r>
          </a:p>
          <a:p>
            <a:pPr>
              <a:lnSpc>
                <a:spcPct val="100000"/>
              </a:lnSpc>
            </a:pPr>
            <a:endParaRPr lang="en-US" sz="2000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Research is enhanced when there is relevance, differentiation, and some degree of choice.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69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DRC Master 6-12_1-20-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PDRC Master 6-12_1-20-15</Template>
  <TotalTime>547</TotalTime>
  <Words>673</Words>
  <Application>Microsoft Office PowerPoint</Application>
  <PresentationFormat>On-screen Show (4:3)</PresentationFormat>
  <Paragraphs>120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ＭＳ Ｐゴシック</vt:lpstr>
      <vt:lpstr>Arabic Typesetting</vt:lpstr>
      <vt:lpstr>Bradley Hand ITC TT-Bold</vt:lpstr>
      <vt:lpstr>Calibri</vt:lpstr>
      <vt:lpstr>Franklin Gothic Book</vt:lpstr>
      <vt:lpstr>Georgia</vt:lpstr>
      <vt:lpstr>Mangal</vt:lpstr>
      <vt:lpstr>Perpetua</vt:lpstr>
      <vt:lpstr>Wingdings 2</vt:lpstr>
      <vt:lpstr>PDRC Master 6-12_1-20-15</vt:lpstr>
      <vt:lpstr>Module 4 Challenge</vt:lpstr>
      <vt:lpstr>Objectives for Today</vt:lpstr>
      <vt:lpstr>Vygotsky’s Theory </vt:lpstr>
      <vt:lpstr>Difficulty and Complexity </vt:lpstr>
      <vt:lpstr>Fluency</vt:lpstr>
      <vt:lpstr>Three Tools That  Develop Fluency</vt:lpstr>
      <vt:lpstr>Stamina</vt:lpstr>
      <vt:lpstr>Tools That Build Stamina:  Wide Independent  Reading</vt:lpstr>
      <vt:lpstr>Tools That Build Stamina: Research Projects</vt:lpstr>
      <vt:lpstr>        Strategic Thinking</vt:lpstr>
      <vt:lpstr>Consider These Quotes From Outliers</vt:lpstr>
      <vt:lpstr>Struggle That Builds Expertise</vt:lpstr>
      <vt:lpstr>Tasks That Involve Struggle:  Peer Critique</vt:lpstr>
      <vt:lpstr>Tasks That Involve Struggle:  Close Reading</vt:lpstr>
      <vt:lpstr>Tasks That Involve Struggle:  Project-Based Learning</vt:lpstr>
      <vt:lpstr>Difficulty and Complexity </vt:lpstr>
    </vt:vector>
  </TitlesOfParts>
  <Company>Sage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Focused Instruction</dc:title>
  <dc:creator>Nancy Allison</dc:creator>
  <cp:lastModifiedBy>Melanie Birdsall</cp:lastModifiedBy>
  <cp:revision>48</cp:revision>
  <dcterms:created xsi:type="dcterms:W3CDTF">2016-01-15T12:34:13Z</dcterms:created>
  <dcterms:modified xsi:type="dcterms:W3CDTF">2017-11-13T19:08:48Z</dcterms:modified>
</cp:coreProperties>
</file>